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2" r:id="rId1"/>
  </p:sldMasterIdLst>
  <p:notesMasterIdLst>
    <p:notesMasterId r:id="rId46"/>
  </p:notesMasterIdLst>
  <p:sldIdLst>
    <p:sldId id="256" r:id="rId2"/>
    <p:sldId id="257" r:id="rId3"/>
    <p:sldId id="266" r:id="rId4"/>
    <p:sldId id="308" r:id="rId5"/>
    <p:sldId id="304" r:id="rId6"/>
    <p:sldId id="306" r:id="rId7"/>
    <p:sldId id="361" r:id="rId8"/>
    <p:sldId id="263" r:id="rId9"/>
    <p:sldId id="303" r:id="rId10"/>
    <p:sldId id="268" r:id="rId11"/>
    <p:sldId id="267" r:id="rId12"/>
    <p:sldId id="341" r:id="rId13"/>
    <p:sldId id="362" r:id="rId14"/>
    <p:sldId id="318" r:id="rId15"/>
    <p:sldId id="363" r:id="rId16"/>
    <p:sldId id="319" r:id="rId17"/>
    <p:sldId id="348" r:id="rId18"/>
    <p:sldId id="309" r:id="rId19"/>
    <p:sldId id="351" r:id="rId20"/>
    <p:sldId id="342" r:id="rId21"/>
    <p:sldId id="343" r:id="rId22"/>
    <p:sldId id="310" r:id="rId23"/>
    <p:sldId id="312" r:id="rId24"/>
    <p:sldId id="347" r:id="rId25"/>
    <p:sldId id="345" r:id="rId26"/>
    <p:sldId id="346" r:id="rId27"/>
    <p:sldId id="311" r:id="rId28"/>
    <p:sldId id="313" r:id="rId29"/>
    <p:sldId id="314" r:id="rId30"/>
    <p:sldId id="315" r:id="rId31"/>
    <p:sldId id="332" r:id="rId32"/>
    <p:sldId id="349" r:id="rId33"/>
    <p:sldId id="344" r:id="rId34"/>
    <p:sldId id="352" r:id="rId35"/>
    <p:sldId id="298" r:id="rId36"/>
    <p:sldId id="350" r:id="rId37"/>
    <p:sldId id="353" r:id="rId38"/>
    <p:sldId id="354" r:id="rId39"/>
    <p:sldId id="355" r:id="rId40"/>
    <p:sldId id="356" r:id="rId41"/>
    <p:sldId id="357" r:id="rId42"/>
    <p:sldId id="358" r:id="rId43"/>
    <p:sldId id="359" r:id="rId44"/>
    <p:sldId id="360" r:id="rId45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EAB18A88-64B0-FF42-9572-7F07D99A4CFC}">
          <p14:sldIdLst>
            <p14:sldId id="256"/>
            <p14:sldId id="257"/>
            <p14:sldId id="266"/>
            <p14:sldId id="308"/>
            <p14:sldId id="304"/>
            <p14:sldId id="306"/>
            <p14:sldId id="361"/>
            <p14:sldId id="263"/>
            <p14:sldId id="303"/>
            <p14:sldId id="268"/>
            <p14:sldId id="267"/>
            <p14:sldId id="341"/>
            <p14:sldId id="362"/>
            <p14:sldId id="318"/>
            <p14:sldId id="363"/>
            <p14:sldId id="319"/>
            <p14:sldId id="348"/>
            <p14:sldId id="309"/>
            <p14:sldId id="351"/>
            <p14:sldId id="342"/>
            <p14:sldId id="343"/>
            <p14:sldId id="310"/>
            <p14:sldId id="312"/>
            <p14:sldId id="347"/>
            <p14:sldId id="345"/>
            <p14:sldId id="346"/>
            <p14:sldId id="311"/>
            <p14:sldId id="313"/>
            <p14:sldId id="314"/>
            <p14:sldId id="315"/>
            <p14:sldId id="332"/>
            <p14:sldId id="349"/>
            <p14:sldId id="344"/>
            <p14:sldId id="352"/>
            <p14:sldId id="298"/>
            <p14:sldId id="350"/>
          </p14:sldIdLst>
        </p14:section>
        <p14:section name="Extra: import bad data from R" id="{524D4C3E-232B-A249-8DC9-76D7D83DE02E}">
          <p14:sldIdLst>
            <p14:sldId id="353"/>
            <p14:sldId id="354"/>
            <p14:sldId id="355"/>
            <p14:sldId id="356"/>
            <p14:sldId id="357"/>
            <p14:sldId id="358"/>
            <p14:sldId id="359"/>
            <p14:sldId id="3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0" name="Office 2004 Test Drive User" initials="" lastIdx="0" clrIdx="0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0DFFD"/>
    <a:srgbClr val="528153"/>
    <a:srgbClr val="4C774D"/>
    <a:srgbClr val="26489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0169" autoAdjust="0"/>
  </p:normalViewPr>
  <p:slideViewPr>
    <p:cSldViewPr snapToGrid="0" snapToObjects="1">
      <p:cViewPr varScale="1">
        <p:scale>
          <a:sx n="101" d="100"/>
          <a:sy n="101" d="100"/>
        </p:scale>
        <p:origin x="216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notesMaster" Target="notesMasters/notesMaster1.xml"/><Relationship Id="rId47" Type="http://schemas.openxmlformats.org/officeDocument/2006/relationships/commentAuthors" Target="commentAuthors.xml"/><Relationship Id="rId48" Type="http://schemas.openxmlformats.org/officeDocument/2006/relationships/presProps" Target="presProps.xml"/><Relationship Id="rId49" Type="http://schemas.openxmlformats.org/officeDocument/2006/relationships/viewProps" Target="viewProps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50" Type="http://schemas.openxmlformats.org/officeDocument/2006/relationships/theme" Target="theme/theme1.xml"/><Relationship Id="rId51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9" Type="http://schemas.openxmlformats.org/officeDocument/2006/relationships/slide" Target="slides/slide8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C8AD05-FC20-DA4E-8EF4-2173B5AD3171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CA" smtClean="0"/>
              <a:t>Click to edit Master text styles</a:t>
            </a:r>
          </a:p>
          <a:p>
            <a:pPr lvl="1"/>
            <a:r>
              <a:rPr lang="fr-CA" smtClean="0"/>
              <a:t>Second level</a:t>
            </a:r>
          </a:p>
          <a:p>
            <a:pPr lvl="2"/>
            <a:r>
              <a:rPr lang="fr-CA" smtClean="0"/>
              <a:t>Third level</a:t>
            </a:r>
          </a:p>
          <a:p>
            <a:pPr lvl="3"/>
            <a:r>
              <a:rPr lang="fr-CA" smtClean="0"/>
              <a:t>Fourth level</a:t>
            </a:r>
          </a:p>
          <a:p>
            <a:pPr lvl="4"/>
            <a:r>
              <a:rPr lang="fr-CA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301F87D-D766-BB42-9028-82381E5BF1E2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47987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4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7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8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9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3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0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4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6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baseline="0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67727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9402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94026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 smtClean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33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72857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t>44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40068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03312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749875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72523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9402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9402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9402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301F87D-D766-BB42-9028-82381E5BF1E2}" type="slidenum">
              <a:rPr lang="en-US" smtClean="0"/>
              <a:pPr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289402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CA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067201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024606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9786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645013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740075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63967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7015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0705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390700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07526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CA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0311431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CA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CA" smtClean="0"/>
              <a:t>Click to edit Master text styles</a:t>
            </a:r>
          </a:p>
          <a:p>
            <a:pPr lvl="1"/>
            <a:r>
              <a:rPr lang="en-CA" smtClean="0"/>
              <a:t>Second level</a:t>
            </a:r>
          </a:p>
          <a:p>
            <a:pPr lvl="2"/>
            <a:r>
              <a:rPr lang="en-CA" smtClean="0"/>
              <a:t>Third level</a:t>
            </a:r>
          </a:p>
          <a:p>
            <a:pPr lvl="3"/>
            <a:r>
              <a:rPr lang="en-CA" smtClean="0"/>
              <a:t>Fourth level</a:t>
            </a:r>
          </a:p>
          <a:p>
            <a:pPr lvl="4"/>
            <a:r>
              <a:rPr lang="en-CA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9045FE-B256-ED4F-B6F0-B4D89BD00563}" type="datetimeFigureOut">
              <a:rPr lang="en-US" smtClean="0"/>
              <a:pPr/>
              <a:t>1/7/18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5E8CDC6-3B8C-7F49-B56F-DFCF7DAFA86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6052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5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7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3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4" Type="http://schemas.openxmlformats.org/officeDocument/2006/relationships/image" Target="../media/image25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4" Type="http://schemas.openxmlformats.org/officeDocument/2006/relationships/image" Target="../media/image27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4" Type="http://schemas.openxmlformats.org/officeDocument/2006/relationships/image" Target="../media/image29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4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30.png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4" Type="http://schemas.openxmlformats.org/officeDocument/2006/relationships/image" Target="../media/image32.png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s://www.zoology.ubc.ca/~schluter/R/data/" TargetMode="Externa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23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4" Type="http://schemas.openxmlformats.org/officeDocument/2006/relationships/image" Target="../media/image35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3.png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5.png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Relationship Id="rId3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34726" y="2163651"/>
            <a:ext cx="7164694" cy="1582702"/>
          </a:xfrm>
        </p:spPr>
        <p:txBody>
          <a:bodyPr>
            <a:normAutofit/>
          </a:bodyPr>
          <a:lstStyle/>
          <a:p>
            <a:r>
              <a:rPr lang="en-CA" dirty="0" smtClean="0"/>
              <a:t>Projects in R-Studio and Loading Data</a:t>
            </a:r>
            <a:endParaRPr lang="en-CA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670947" y="4657709"/>
            <a:ext cx="3175000" cy="11176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5716" y="4122671"/>
            <a:ext cx="2180066" cy="2180066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035902" y="3746353"/>
            <a:ext cx="3096982" cy="2556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52344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1-10-05 at 11.00.51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00346" y="1533128"/>
            <a:ext cx="6531425" cy="4084052"/>
          </a:xfrm>
          <a:prstGeom prst="rect">
            <a:avLst/>
          </a:prstGeom>
        </p:spPr>
      </p:pic>
      <p:cxnSp>
        <p:nvCxnSpPr>
          <p:cNvPr id="6" name="Straight Arrow Connector 5"/>
          <p:cNvCxnSpPr>
            <a:stCxn id="7" idx="1"/>
          </p:cNvCxnSpPr>
          <p:nvPr/>
        </p:nvCxnSpPr>
        <p:spPr>
          <a:xfrm flipH="1" flipV="1">
            <a:off x="3174771" y="2632734"/>
            <a:ext cx="2063602" cy="3230015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238373" y="5647305"/>
            <a:ext cx="2010687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CA" sz="2200" smtClean="0"/>
              <a:t>The Script (s) </a:t>
            </a:r>
            <a:endParaRPr lang="fr-CA" sz="2200"/>
          </a:p>
        </p:txBody>
      </p:sp>
    </p:spTree>
    <p:extLst>
      <p:ext uri="{BB962C8B-B14F-4D97-AF65-F5344CB8AC3E}">
        <p14:creationId xmlns:p14="http://schemas.microsoft.com/office/powerpoint/2010/main" val="33188434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 txBox="1">
            <a:spLocks/>
          </p:cNvSpPr>
          <p:nvPr/>
        </p:nvSpPr>
        <p:spPr>
          <a:xfrm>
            <a:off x="1043490" y="801414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 fontScale="92500"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fr-CA" sz="4000" noProof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R </a:t>
            </a:r>
            <a:r>
              <a:rPr lang="fr-CA" sz="4000" noProof="0" dirty="0" err="1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Projects</a:t>
            </a:r>
            <a:r>
              <a:rPr lang="fr-CA" sz="4000" noProof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</a:t>
            </a:r>
            <a:r>
              <a:rPr lang="fr-CA" sz="4000" noProof="0" dirty="0" err="1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can</a:t>
            </a:r>
            <a:r>
              <a:rPr lang="fr-CA" sz="4000" noProof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 have multiple scripts</a:t>
            </a:r>
            <a:endParaRPr kumimoji="0" lang="fr-CA" sz="4000" b="0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7" name="Content Placeholder 2"/>
          <p:cNvSpPr txBox="1">
            <a:spLocks/>
          </p:cNvSpPr>
          <p:nvPr/>
        </p:nvSpPr>
        <p:spPr>
          <a:xfrm>
            <a:off x="992116" y="2075793"/>
            <a:ext cx="7694684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marL="342900" indent="-274320" defTabSz="9144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</a:pPr>
            <a:r>
              <a:rPr lang="en-US" sz="2000" dirty="0" smtClean="0">
                <a:solidFill>
                  <a:schemeClr val="tx2"/>
                </a:solidFill>
              </a:rPr>
              <a:t>R script files are in the “R” folder</a:t>
            </a:r>
            <a:endParaRPr lang="en-US" sz="2000" dirty="0" smtClean="0"/>
          </a:p>
          <a:p>
            <a:pPr marL="342900" indent="-274320" defTabSz="9144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</a:pPr>
            <a:r>
              <a:rPr lang="en-US" sz="2000" dirty="0" smtClean="0"/>
              <a:t>Recommendation</a:t>
            </a:r>
          </a:p>
          <a:p>
            <a:pPr marL="800100" lvl="1" indent="-274320" defTabSz="9144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</a:pPr>
            <a:r>
              <a:rPr lang="en-US" sz="2000" dirty="0" smtClean="0"/>
              <a:t>type code into the blank script that you </a:t>
            </a:r>
            <a:r>
              <a:rPr lang="en-US" sz="2000" dirty="0" smtClean="0"/>
              <a:t>created</a:t>
            </a:r>
          </a:p>
          <a:p>
            <a:pPr marL="800100" lvl="1" indent="-274320" defTabSz="9144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</a:pPr>
            <a:r>
              <a:rPr lang="en-US" sz="2000" dirty="0"/>
              <a:t>Save them to “</a:t>
            </a:r>
            <a:r>
              <a:rPr lang="en-US" sz="2000" dirty="0" err="1" smtClean="0"/>
              <a:t>my_R_scripts</a:t>
            </a:r>
            <a:r>
              <a:rPr lang="en-US" sz="2000" dirty="0" smtClean="0"/>
              <a:t>”</a:t>
            </a:r>
            <a:endParaRPr lang="en-US" sz="2000" dirty="0" smtClean="0"/>
          </a:p>
          <a:p>
            <a:pPr marL="800100" lvl="1" indent="-274320" defTabSz="9144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</a:pPr>
            <a:r>
              <a:rPr lang="en-CA" sz="2000" dirty="0" smtClean="0"/>
              <a:t>refer to provided code only if needed</a:t>
            </a:r>
          </a:p>
          <a:p>
            <a:pPr marL="800100" lvl="1" indent="-274320" defTabSz="914400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</a:pPr>
            <a:r>
              <a:rPr lang="en-CA" sz="2000" dirty="0" smtClean="0"/>
              <a:t>avoid copy pasting or running the code directly from our script</a:t>
            </a:r>
            <a:endParaRPr kumimoji="0" lang="en-US" sz="2000" b="0" i="0" u="none" strike="noStrike" kern="120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  <a:p>
            <a:pPr marL="342900" marR="0" lvl="0" indent="-27432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>
                <a:schemeClr val="accent1"/>
              </a:buClr>
              <a:buSzPct val="76000"/>
              <a:buFont typeface="Wingdings 2" pitchFamily="18" charset="2"/>
              <a:buChar char=""/>
              <a:tabLst/>
              <a:defRPr/>
            </a:pPr>
            <a:endParaRPr kumimoji="0" lang="en-US" sz="2400" b="0" i="0" u="none" strike="noStrike" kern="1200" cap="none" spc="0" normalizeH="0" baseline="0" noProof="0" dirty="0" smtClean="0">
              <a:ln>
                <a:noFill/>
              </a:ln>
              <a:solidFill>
                <a:schemeClr val="tx2"/>
              </a:solidFill>
              <a:effectLst/>
              <a:uLnTx/>
              <a:uFillTx/>
              <a:latin typeface="+mn-lt"/>
              <a:ea typeface="+mn-ea"/>
              <a:cs typeface="+mn-cs"/>
            </a:endParaRPr>
          </a:p>
        </p:txBody>
      </p:sp>
      <p:pic>
        <p:nvPicPr>
          <p:cNvPr id="8" name="Picture 7" descr="Screen Shot 2013-03-21 at 4.19.30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586667" y="4476750"/>
            <a:ext cx="4481567" cy="1930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299639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78824" y="6723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43490" y="672353"/>
            <a:ext cx="7024744" cy="1143000"/>
          </a:xfrm>
        </p:spPr>
        <p:txBody>
          <a:bodyPr/>
          <a:lstStyle/>
          <a:p>
            <a:r>
              <a:rPr lang="en-CA" dirty="0" smtClean="0"/>
              <a:t>Why use R Projects</a:t>
            </a:r>
            <a:r>
              <a:rPr lang="en-CA" dirty="0" smtClean="0">
                <a:latin typeface="Helvetica"/>
                <a:cs typeface="Helvetica"/>
              </a:rPr>
              <a:t>?</a:t>
            </a:r>
            <a:endParaRPr lang="en-CA" dirty="0">
              <a:latin typeface="Helvetica"/>
              <a:cs typeface="Helvetica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043493" y="2323652"/>
            <a:ext cx="4136746" cy="3508977"/>
          </a:xfrm>
        </p:spPr>
        <p:txBody>
          <a:bodyPr>
            <a:normAutofit fontScale="85000" lnSpcReduction="10000"/>
          </a:bodyPr>
          <a:lstStyle/>
          <a:p>
            <a:r>
              <a:rPr lang="en-CA" dirty="0" smtClean="0"/>
              <a:t>Close and reopen your R Project</a:t>
            </a:r>
          </a:p>
          <a:p>
            <a:pPr lvl="1"/>
            <a:r>
              <a:rPr lang="en-CA" dirty="0" smtClean="0"/>
              <a:t>In the R – Projects menu</a:t>
            </a:r>
          </a:p>
          <a:p>
            <a:r>
              <a:rPr lang="en-CA" dirty="0" smtClean="0"/>
              <a:t>Both our script and the one you created will open automatically</a:t>
            </a:r>
          </a:p>
          <a:p>
            <a:r>
              <a:rPr lang="en-CA" dirty="0" smtClean="0"/>
              <a:t>Great way to organize your various projects</a:t>
            </a:r>
          </a:p>
          <a:p>
            <a:pPr lvl="1"/>
            <a:endParaRPr lang="en-CA" dirty="0" smtClean="0"/>
          </a:p>
        </p:txBody>
      </p:sp>
      <p:pic>
        <p:nvPicPr>
          <p:cNvPr id="11" name="Picture 10" descr="Screen Shot 2013-03-21 at 9.43.57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5217" y="2170664"/>
            <a:ext cx="3029630" cy="4133138"/>
          </a:xfrm>
          <a:prstGeom prst="rect">
            <a:avLst/>
          </a:prstGeom>
        </p:spPr>
      </p:pic>
      <p:sp>
        <p:nvSpPr>
          <p:cNvPr id="8" name="Rounded Rectangle 7"/>
          <p:cNvSpPr/>
          <p:nvPr/>
        </p:nvSpPr>
        <p:spPr>
          <a:xfrm>
            <a:off x="5912475" y="5583890"/>
            <a:ext cx="2155759" cy="200536"/>
          </a:xfrm>
          <a:prstGeom prst="roundRect">
            <a:avLst/>
          </a:prstGeom>
          <a:noFill/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974957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78824" y="6723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>
          <a:xfrm>
            <a:off x="1043490" y="672353"/>
            <a:ext cx="7024744" cy="1143000"/>
          </a:xfrm>
        </p:spPr>
        <p:txBody>
          <a:bodyPr/>
          <a:lstStyle/>
          <a:p>
            <a:r>
              <a:rPr lang="en-CA" dirty="0" smtClean="0"/>
              <a:t>Why use R Projects</a:t>
            </a:r>
            <a:r>
              <a:rPr lang="en-CA" dirty="0" smtClean="0">
                <a:latin typeface="Helvetica"/>
                <a:cs typeface="Helvetica"/>
              </a:rPr>
              <a:t>?</a:t>
            </a:r>
            <a:endParaRPr lang="en-CA" dirty="0">
              <a:latin typeface="Helvetica"/>
              <a:cs typeface="Helvetica"/>
            </a:endParaRPr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>
          <a:xfrm>
            <a:off x="1043493" y="2323652"/>
            <a:ext cx="4136746" cy="3508977"/>
          </a:xfrm>
        </p:spPr>
        <p:txBody>
          <a:bodyPr>
            <a:normAutofit fontScale="85000" lnSpcReduction="10000"/>
          </a:bodyPr>
          <a:lstStyle/>
          <a:p>
            <a:r>
              <a:rPr lang="en-CA" dirty="0" smtClean="0"/>
              <a:t>Close and reopen your R Project</a:t>
            </a:r>
          </a:p>
          <a:p>
            <a:pPr lvl="1"/>
            <a:r>
              <a:rPr lang="en-CA" dirty="0" smtClean="0"/>
              <a:t>In the R – Projects menu</a:t>
            </a:r>
          </a:p>
          <a:p>
            <a:r>
              <a:rPr lang="en-CA" dirty="0" smtClean="0"/>
              <a:t>Both our script and the one you created will open automatically</a:t>
            </a:r>
          </a:p>
          <a:p>
            <a:r>
              <a:rPr lang="en-CA" dirty="0" smtClean="0"/>
              <a:t>Great way to organize your various projects</a:t>
            </a:r>
          </a:p>
          <a:p>
            <a:pPr lvl="1"/>
            <a:endParaRPr lang="en-CA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92811" y="2844800"/>
            <a:ext cx="3951189" cy="2654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16334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17880" y="549810"/>
            <a:ext cx="8229600" cy="1143000"/>
          </a:xfrm>
        </p:spPr>
        <p:txBody>
          <a:bodyPr>
            <a:normAutofit/>
          </a:bodyPr>
          <a:lstStyle/>
          <a:p>
            <a:r>
              <a:rPr lang="en-CA" sz="5400" b="1" dirty="0" smtClean="0"/>
              <a:t>Housekeeping</a:t>
            </a:r>
            <a:endParaRPr lang="en-CA" sz="5400" b="1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err="1" smtClean="0"/>
              <a:t>Steps</a:t>
            </a:r>
            <a:r>
              <a:rPr lang="fr-CA" dirty="0" smtClean="0"/>
              <a:t> </a:t>
            </a:r>
            <a:r>
              <a:rPr lang="fr-CA" dirty="0" err="1" smtClean="0"/>
              <a:t>you</a:t>
            </a:r>
            <a:r>
              <a:rPr lang="fr-CA" dirty="0" smtClean="0"/>
              <a:t> </a:t>
            </a:r>
            <a:r>
              <a:rPr lang="fr-CA" dirty="0" err="1" smtClean="0"/>
              <a:t>should</a:t>
            </a:r>
            <a:r>
              <a:rPr lang="fr-CA" dirty="0" smtClean="0"/>
              <a:t> </a:t>
            </a:r>
            <a:r>
              <a:rPr lang="fr-CA" dirty="0" err="1" smtClean="0"/>
              <a:t>take</a:t>
            </a:r>
            <a:r>
              <a:rPr lang="fr-CA" dirty="0" smtClean="0"/>
              <a:t> </a:t>
            </a:r>
            <a:r>
              <a:rPr lang="fr-CA" dirty="0" err="1" smtClean="0"/>
              <a:t>before</a:t>
            </a:r>
            <a:r>
              <a:rPr lang="fr-CA" dirty="0" smtClean="0"/>
              <a:t> running code</a:t>
            </a:r>
          </a:p>
          <a:p>
            <a:r>
              <a:rPr lang="fr-CA" dirty="0" err="1" smtClean="0"/>
              <a:t>Written</a:t>
            </a:r>
            <a:r>
              <a:rPr lang="fr-CA" dirty="0" smtClean="0"/>
              <a:t> as a section </a:t>
            </a:r>
            <a:r>
              <a:rPr lang="fr-CA" dirty="0" err="1" smtClean="0"/>
              <a:t>at</a:t>
            </a:r>
            <a:r>
              <a:rPr lang="fr-CA" dirty="0" smtClean="0"/>
              <a:t> the top of scripts</a:t>
            </a:r>
            <a:endParaRPr lang="fr-CA" dirty="0"/>
          </a:p>
        </p:txBody>
      </p:sp>
      <p:pic>
        <p:nvPicPr>
          <p:cNvPr id="6" name="Picture 5" descr="Screen Shot 2013-03-21 at 4.22.26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0227" y="3268960"/>
            <a:ext cx="8963773" cy="28572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021774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81630" y="1692810"/>
            <a:ext cx="4102100" cy="4026135"/>
          </a:xfrm>
          <a:prstGeom prst="rect">
            <a:avLst/>
          </a:prstGeom>
        </p:spPr>
      </p:pic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17880" y="549810"/>
            <a:ext cx="8229600" cy="1143000"/>
          </a:xfrm>
        </p:spPr>
        <p:txBody>
          <a:bodyPr>
            <a:normAutofit/>
          </a:bodyPr>
          <a:lstStyle/>
          <a:p>
            <a:r>
              <a:rPr lang="en-CA" sz="5400" b="1" dirty="0" smtClean="0"/>
              <a:t>Housekeeping</a:t>
            </a:r>
            <a:endParaRPr lang="en-CA" sz="5400" b="1" dirty="0"/>
          </a:p>
        </p:txBody>
      </p:sp>
      <p:sp>
        <p:nvSpPr>
          <p:cNvPr id="6" name="Rectangle 5"/>
          <p:cNvSpPr/>
          <p:nvPr/>
        </p:nvSpPr>
        <p:spPr>
          <a:xfrm>
            <a:off x="749300" y="6001435"/>
            <a:ext cx="8293100" cy="3693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mtClean="0"/>
              <a:t>Explanations: https</a:t>
            </a:r>
            <a:r>
              <a:rPr lang="en-US" dirty="0"/>
              <a:t>://</a:t>
            </a:r>
            <a:r>
              <a:rPr lang="en-US" dirty="0" err="1"/>
              <a:t>www.tidyverse.org</a:t>
            </a:r>
            <a:r>
              <a:rPr lang="en-US" dirty="0"/>
              <a:t>/articles/2017/12/workflow-vs-script/</a:t>
            </a:r>
          </a:p>
        </p:txBody>
      </p:sp>
    </p:spTree>
    <p:extLst>
      <p:ext uri="{BB962C8B-B14F-4D97-AF65-F5344CB8AC3E}">
        <p14:creationId xmlns:p14="http://schemas.microsoft.com/office/powerpoint/2010/main" val="196875325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>
          <a:xfrm>
            <a:off x="617880" y="549810"/>
            <a:ext cx="8229600" cy="1143000"/>
          </a:xfrm>
        </p:spPr>
        <p:txBody>
          <a:bodyPr>
            <a:normAutofit/>
          </a:bodyPr>
          <a:lstStyle/>
          <a:p>
            <a:r>
              <a:rPr lang="en-CA" sz="5400" b="1" dirty="0" smtClean="0"/>
              <a:t>Commenting</a:t>
            </a:r>
            <a:endParaRPr lang="en-CA" sz="5400" b="1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smtClean="0"/>
              <a:t># symbol tells R to ignore this</a:t>
            </a:r>
          </a:p>
          <a:p>
            <a:r>
              <a:rPr lang="en-CA" smtClean="0"/>
              <a:t>commenting/documenting</a:t>
            </a:r>
          </a:p>
          <a:p>
            <a:pPr lvl="1"/>
            <a:r>
              <a:rPr lang="en-CA" smtClean="0"/>
              <a:t>annotate someone’s script is good way to learn</a:t>
            </a:r>
          </a:p>
          <a:p>
            <a:pPr lvl="1"/>
            <a:r>
              <a:rPr lang="en-CA" smtClean="0"/>
              <a:t>remember what you did</a:t>
            </a:r>
          </a:p>
          <a:p>
            <a:pPr lvl="1"/>
            <a:r>
              <a:rPr lang="en-CA" smtClean="0"/>
              <a:t>tell collaborators what you did</a:t>
            </a:r>
          </a:p>
          <a:p>
            <a:pPr lvl="1"/>
            <a:r>
              <a:rPr lang="en-CA" smtClean="0"/>
              <a:t>good step towards reproducible science</a:t>
            </a:r>
          </a:p>
        </p:txBody>
      </p:sp>
      <p:sp>
        <p:nvSpPr>
          <p:cNvPr id="2" name="TextBox 1"/>
          <p:cNvSpPr txBox="1"/>
          <p:nvPr/>
        </p:nvSpPr>
        <p:spPr>
          <a:xfrm>
            <a:off x="3932643" y="6334683"/>
            <a:ext cx="52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/>
              <a:t>Supper user hint (shortcut) : </a:t>
            </a:r>
            <a:r>
              <a:rPr lang="en-US" dirty="0" err="1" smtClean="0"/>
              <a:t>ctr</a:t>
            </a:r>
            <a:r>
              <a:rPr lang="en-US" dirty="0" smtClean="0"/>
              <a:t> (command) + shift + c 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270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880" y="549810"/>
            <a:ext cx="8229600" cy="1143000"/>
          </a:xfrm>
        </p:spPr>
        <p:txBody>
          <a:bodyPr>
            <a:normAutofit/>
          </a:bodyPr>
          <a:lstStyle/>
          <a:p>
            <a:r>
              <a:rPr lang="en-CA" sz="5400" b="1" dirty="0" smtClean="0"/>
              <a:t>Section Headings</a:t>
            </a:r>
            <a:endParaRPr lang="en-CA" sz="5400" b="1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617880" y="2323652"/>
            <a:ext cx="4327057" cy="3508977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CA" dirty="0" smtClean="0"/>
              <a:t>You can make a section heading </a:t>
            </a:r>
          </a:p>
          <a:p>
            <a:pPr lvl="1">
              <a:spcAft>
                <a:spcPts val="600"/>
              </a:spcAft>
              <a:buNone/>
            </a:pPr>
            <a:r>
              <a:rPr lang="en-CA" dirty="0" smtClean="0"/>
              <a:t>#Heading Name####</a:t>
            </a:r>
          </a:p>
          <a:p>
            <a:pPr>
              <a:spcAft>
                <a:spcPts val="600"/>
              </a:spcAft>
            </a:pPr>
            <a:r>
              <a:rPr lang="en-CA" dirty="0" smtClean="0"/>
              <a:t>Allows you to move quickly between sections</a:t>
            </a:r>
          </a:p>
        </p:txBody>
      </p:sp>
      <p:pic>
        <p:nvPicPr>
          <p:cNvPr id="4" name="Picture 3" descr="Screen Shot 2013-03-21 at 12.03.17 PM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393610" y="1990317"/>
            <a:ext cx="2929526" cy="41189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270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17880" y="549810"/>
            <a:ext cx="8229600" cy="1143000"/>
          </a:xfrm>
        </p:spPr>
        <p:txBody>
          <a:bodyPr>
            <a:normAutofit/>
          </a:bodyPr>
          <a:lstStyle/>
          <a:p>
            <a:r>
              <a:rPr lang="en-CA" sz="5400" b="1" dirty="0" smtClean="0"/>
              <a:t>Working Directory</a:t>
            </a:r>
            <a:endParaRPr lang="en-CA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0596"/>
            <a:ext cx="7866386" cy="4317961"/>
          </a:xfrm>
        </p:spPr>
        <p:txBody>
          <a:bodyPr>
            <a:normAutofit/>
          </a:bodyPr>
          <a:lstStyle/>
          <a:p>
            <a:pPr>
              <a:spcAft>
                <a:spcPts val="1200"/>
              </a:spcAft>
            </a:pPr>
            <a:r>
              <a:rPr lang="en-US" dirty="0" smtClean="0"/>
              <a:t> Tells R where your scripts and data are</a:t>
            </a:r>
          </a:p>
          <a:p>
            <a:pPr>
              <a:spcAft>
                <a:spcPts val="1200"/>
              </a:spcAft>
            </a:pPr>
            <a:r>
              <a:rPr lang="en-US" sz="2000" dirty="0" smtClean="0"/>
              <a:t>type “</a:t>
            </a:r>
            <a:r>
              <a:rPr lang="en-US" sz="2000" dirty="0" err="1" smtClean="0"/>
              <a:t>getwd</a:t>
            </a:r>
            <a:r>
              <a:rPr lang="en-US" sz="2000" dirty="0" smtClean="0"/>
              <a:t>()” in the console to see your working directory</a:t>
            </a:r>
          </a:p>
          <a:p>
            <a:pPr lvl="1">
              <a:spcAft>
                <a:spcPts val="1200"/>
              </a:spcAft>
            </a:pPr>
            <a:r>
              <a:rPr lang="en-US" sz="2000" dirty="0" err="1" smtClean="0"/>
              <a:t>RStudio</a:t>
            </a:r>
            <a:r>
              <a:rPr lang="en-US" sz="2000" dirty="0" smtClean="0"/>
              <a:t> automatically sets the directory to the folder containing your R project</a:t>
            </a:r>
            <a:endParaRPr lang="en-US" sz="2400" dirty="0" smtClean="0"/>
          </a:p>
          <a:p>
            <a:pPr>
              <a:spcAft>
                <a:spcPts val="1200"/>
              </a:spcAft>
            </a:pPr>
            <a:r>
              <a:rPr lang="en-US" dirty="0" smtClean="0"/>
              <a:t> a “/” separates folders and file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 You can also set your working directory in the “session” menu</a:t>
            </a:r>
          </a:p>
        </p:txBody>
      </p:sp>
    </p:spTree>
    <p:extLst>
      <p:ext uri="{BB962C8B-B14F-4D97-AF65-F5344CB8AC3E}">
        <p14:creationId xmlns:p14="http://schemas.microsoft.com/office/powerpoint/2010/main" val="208444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>
            <a:spLocks noGrp="1"/>
          </p:cNvSpPr>
          <p:nvPr>
            <p:ph type="title"/>
          </p:nvPr>
        </p:nvSpPr>
        <p:spPr>
          <a:xfrm>
            <a:off x="617880" y="549810"/>
            <a:ext cx="8229600" cy="1143000"/>
          </a:xfrm>
        </p:spPr>
        <p:txBody>
          <a:bodyPr>
            <a:normAutofit/>
          </a:bodyPr>
          <a:lstStyle/>
          <a:p>
            <a:r>
              <a:rPr lang="en-CA" sz="5400" b="1" dirty="0" smtClean="0"/>
              <a:t>Sub Directories</a:t>
            </a:r>
            <a:endParaRPr lang="en-CA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2200596"/>
            <a:ext cx="7866386" cy="4317961"/>
          </a:xfrm>
        </p:spPr>
        <p:txBody>
          <a:bodyPr>
            <a:normAutofit fontScale="92500" lnSpcReduction="20000"/>
          </a:bodyPr>
          <a:lstStyle/>
          <a:p>
            <a:pPr>
              <a:spcAft>
                <a:spcPts val="1200"/>
              </a:spcAft>
            </a:pPr>
            <a:r>
              <a:rPr lang="en-US" dirty="0" smtClean="0"/>
              <a:t>You can have sub directories within your working directory to organize your data, plots, </a:t>
            </a:r>
            <a:r>
              <a:rPr lang="en-US" dirty="0" err="1" smtClean="0"/>
              <a:t>ect</a:t>
            </a:r>
            <a:r>
              <a:rPr lang="en-US" dirty="0" smtClean="0"/>
              <a:t>…</a:t>
            </a:r>
          </a:p>
          <a:p>
            <a:pPr>
              <a:spcAft>
                <a:spcPts val="1200"/>
              </a:spcAft>
            </a:pPr>
            <a:r>
              <a:rPr lang="en-US" dirty="0" smtClean="0"/>
              <a:t>“./” – will tell R to start from the current working directory</a:t>
            </a:r>
          </a:p>
          <a:p>
            <a:pPr>
              <a:spcAft>
                <a:spcPts val="1200"/>
              </a:spcAft>
            </a:pPr>
            <a:r>
              <a:rPr lang="en-US" dirty="0" err="1" smtClean="0"/>
              <a:t>Eg</a:t>
            </a:r>
            <a:r>
              <a:rPr lang="en-US" dirty="0" smtClean="0"/>
              <a:t>. We have a folder called “Data” in our working directory</a:t>
            </a:r>
          </a:p>
          <a:p>
            <a:pPr lvl="1">
              <a:spcAft>
                <a:spcPts val="1200"/>
              </a:spcAft>
            </a:pPr>
            <a:r>
              <a:rPr lang="en-US" dirty="0" smtClean="0"/>
              <a:t>“./Data” – will tell R that you want to access files in that folder </a:t>
            </a:r>
          </a:p>
        </p:txBody>
      </p:sp>
    </p:spTree>
    <p:extLst>
      <p:ext uri="{BB962C8B-B14F-4D97-AF65-F5344CB8AC3E}">
        <p14:creationId xmlns:p14="http://schemas.microsoft.com/office/powerpoint/2010/main" val="20844409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449694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b="1" smtClean="0"/>
              <a:t>Learning Objectives</a:t>
            </a:r>
            <a:endParaRPr lang="en-US" sz="5400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992116" y="1796737"/>
            <a:ext cx="7694684" cy="4525963"/>
          </a:xfrm>
        </p:spPr>
        <p:txBody>
          <a:bodyPr>
            <a:normAutofit/>
          </a:bodyPr>
          <a:lstStyle/>
          <a:p>
            <a:r>
              <a:rPr lang="en-US" dirty="0"/>
              <a:t>Create an R </a:t>
            </a:r>
            <a:r>
              <a:rPr lang="en-US" dirty="0" smtClean="0"/>
              <a:t>project</a:t>
            </a:r>
          </a:p>
          <a:p>
            <a:r>
              <a:rPr lang="en-US" dirty="0" smtClean="0"/>
              <a:t>Look at Data in R</a:t>
            </a:r>
          </a:p>
          <a:p>
            <a:r>
              <a:rPr lang="en-US" dirty="0" smtClean="0"/>
              <a:t>Create </a:t>
            </a:r>
            <a:r>
              <a:rPr lang="en-US" dirty="0"/>
              <a:t>data that is appropriate for use with </a:t>
            </a:r>
            <a:r>
              <a:rPr lang="en-US" dirty="0" smtClean="0"/>
              <a:t>R</a:t>
            </a:r>
          </a:p>
          <a:p>
            <a:r>
              <a:rPr lang="en-US" dirty="0" smtClean="0"/>
              <a:t>Import data</a:t>
            </a:r>
          </a:p>
          <a:p>
            <a:r>
              <a:rPr lang="en-US" dirty="0" smtClean="0"/>
              <a:t>Save and </a:t>
            </a:r>
            <a:r>
              <a:rPr lang="en-US" dirty="0"/>
              <a:t>e</a:t>
            </a:r>
            <a:r>
              <a:rPr lang="en-US" dirty="0" smtClean="0"/>
              <a:t>xport data</a:t>
            </a:r>
          </a:p>
        </p:txBody>
      </p:sp>
    </p:spTree>
    <p:extLst>
      <p:ext uri="{BB962C8B-B14F-4D97-AF65-F5344CB8AC3E}">
        <p14:creationId xmlns:p14="http://schemas.microsoft.com/office/powerpoint/2010/main" val="3414420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41139" y="1874345"/>
            <a:ext cx="8229600" cy="4829101"/>
          </a:xfrm>
        </p:spPr>
        <p:txBody>
          <a:bodyPr>
            <a:noAutofit/>
          </a:bodyPr>
          <a:lstStyle/>
          <a:p>
            <a:r>
              <a:rPr lang="en-US" dirty="0" smtClean="0"/>
              <a:t>We will now import some data into R</a:t>
            </a:r>
          </a:p>
          <a:p>
            <a:pPr lvl="1"/>
            <a:endParaRPr lang="en-US" sz="2000" dirty="0" smtClean="0"/>
          </a:p>
          <a:p>
            <a:pPr>
              <a:buNone/>
            </a:pPr>
            <a:endParaRPr lang="en-US" sz="2000" dirty="0" smtClean="0"/>
          </a:p>
          <a:p>
            <a:endParaRPr lang="en-US" sz="2600" dirty="0" smtClean="0"/>
          </a:p>
          <a:p>
            <a:pPr marL="0" indent="0">
              <a:buNone/>
            </a:pPr>
            <a:endParaRPr lang="en-US" sz="2600" dirty="0" smtClean="0"/>
          </a:p>
          <a:p>
            <a:pPr marL="0" indent="0">
              <a:buNone/>
            </a:pPr>
            <a:endParaRPr lang="en-US" dirty="0" smtClean="0"/>
          </a:p>
          <a:p>
            <a:r>
              <a:rPr lang="en-US" dirty="0" smtClean="0"/>
              <a:t>Recall: to find out what </a:t>
            </a:r>
            <a:r>
              <a:rPr lang="en-US" dirty="0"/>
              <a:t>a</a:t>
            </a:r>
            <a:r>
              <a:rPr lang="en-US" dirty="0" smtClean="0"/>
              <a:t>rguments the function requires, use help “</a:t>
            </a:r>
            <a:r>
              <a:rPr lang="en-US" dirty="0" smtClean="0">
                <a:solidFill>
                  <a:schemeClr val="tx1"/>
                </a:solidFill>
                <a:latin typeface="Helvetica"/>
                <a:cs typeface="Helvetica"/>
              </a:rPr>
              <a:t>?</a:t>
            </a:r>
            <a:r>
              <a:rPr lang="en-US" dirty="0" smtClean="0"/>
              <a:t>”</a:t>
            </a:r>
          </a:p>
          <a:p>
            <a:pPr marL="0" lvl="1" indent="0">
              <a:buNone/>
            </a:pPr>
            <a:r>
              <a:rPr lang="en-US" sz="2600" dirty="0">
                <a:solidFill>
                  <a:srgbClr val="31859C"/>
                </a:solidFill>
                <a:latin typeface="Courier"/>
                <a:cs typeface="Courier"/>
              </a:rPr>
              <a:t>	</a:t>
            </a:r>
            <a:endParaRPr lang="en-US" sz="2600" dirty="0"/>
          </a:p>
        </p:txBody>
      </p:sp>
      <p:sp>
        <p:nvSpPr>
          <p:cNvPr id="15" name="TextBox 14"/>
          <p:cNvSpPr txBox="1"/>
          <p:nvPr/>
        </p:nvSpPr>
        <p:spPr>
          <a:xfrm>
            <a:off x="1123822" y="5913457"/>
            <a:ext cx="1938979" cy="525785"/>
          </a:xfrm>
          <a:prstGeom prst="rect">
            <a:avLst/>
          </a:prstGeom>
          <a:solidFill>
            <a:srgbClr val="264890">
              <a:alpha val="9000"/>
            </a:srgbClr>
          </a:solidFill>
          <a:ln w="19050" cmpd="sng">
            <a:solidFill>
              <a:srgbClr val="264890"/>
            </a:solidFill>
          </a:ln>
        </p:spPr>
        <p:txBody>
          <a:bodyPr wrap="square" rtlCol="0">
            <a:spAutoFit/>
          </a:bodyPr>
          <a:lstStyle/>
          <a:p>
            <a:pPr>
              <a:lnSpc>
                <a:spcPct val="110000"/>
              </a:lnSpc>
            </a:pPr>
            <a:r>
              <a:rPr lang="en-US" sz="2600" dirty="0" smtClean="0">
                <a:solidFill>
                  <a:srgbClr val="264890"/>
                </a:solidFill>
                <a:latin typeface="Helvetica"/>
                <a:cs typeface="Helvetica"/>
              </a:rPr>
              <a:t>?</a:t>
            </a:r>
            <a:r>
              <a:rPr lang="en-US" sz="2600" dirty="0" err="1" smtClean="0">
                <a:solidFill>
                  <a:srgbClr val="264890"/>
                </a:solidFill>
              </a:rPr>
              <a:t>read.csv</a:t>
            </a:r>
            <a:endParaRPr lang="en-US" sz="2600" dirty="0">
              <a:solidFill>
                <a:srgbClr val="264890"/>
              </a:solidFill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617880" y="54981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Importing Data</a:t>
            </a:r>
            <a:endParaRPr kumimoji="0" lang="en-CA" sz="5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  <p:sp>
        <p:nvSpPr>
          <p:cNvPr id="21" name="Rectangle 20"/>
          <p:cNvSpPr/>
          <p:nvPr/>
        </p:nvSpPr>
        <p:spPr>
          <a:xfrm>
            <a:off x="1409115" y="2540069"/>
            <a:ext cx="5448885" cy="709379"/>
          </a:xfrm>
          <a:prstGeom prst="rect">
            <a:avLst/>
          </a:prstGeom>
          <a:solidFill>
            <a:srgbClr val="E0DFFD"/>
          </a:solidFill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lvl="1"/>
            <a:r>
              <a:rPr lang="en-US" sz="2600" dirty="0" smtClean="0">
                <a:solidFill>
                  <a:srgbClr val="264890"/>
                </a:solidFill>
                <a:latin typeface="Calibri"/>
                <a:cs typeface="Calibri"/>
              </a:rPr>
              <a:t>CO2&lt;-read.csv("./Data/CO2.csv")</a:t>
            </a:r>
          </a:p>
        </p:txBody>
      </p:sp>
      <p:sp>
        <p:nvSpPr>
          <p:cNvPr id="26" name="TextBox 25"/>
          <p:cNvSpPr txBox="1"/>
          <p:nvPr/>
        </p:nvSpPr>
        <p:spPr>
          <a:xfrm>
            <a:off x="6045344" y="3629790"/>
            <a:ext cx="162531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 smtClean="0"/>
              <a:t>File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rot="10800000">
            <a:off x="5428362" y="3100552"/>
            <a:ext cx="1285832" cy="52923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9" name="TextBox 28"/>
          <p:cNvSpPr txBox="1"/>
          <p:nvPr/>
        </p:nvSpPr>
        <p:spPr>
          <a:xfrm>
            <a:off x="3803051" y="3629790"/>
            <a:ext cx="162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 smtClean="0"/>
              <a:t>Sub Directory</a:t>
            </a:r>
          </a:p>
        </p:txBody>
      </p:sp>
      <p:cxnSp>
        <p:nvCxnSpPr>
          <p:cNvPr id="30" name="Straight Arrow Connector 29"/>
          <p:cNvCxnSpPr/>
          <p:nvPr/>
        </p:nvCxnSpPr>
        <p:spPr>
          <a:xfrm rot="5400000" flipH="1" flipV="1">
            <a:off x="4307381" y="3365171"/>
            <a:ext cx="529239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33" name="TextBox 32"/>
          <p:cNvSpPr txBox="1"/>
          <p:nvPr/>
        </p:nvSpPr>
        <p:spPr>
          <a:xfrm>
            <a:off x="641139" y="3630585"/>
            <a:ext cx="162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 smtClean="0"/>
              <a:t>New Object in R</a:t>
            </a:r>
          </a:p>
        </p:txBody>
      </p:sp>
      <p:cxnSp>
        <p:nvCxnSpPr>
          <p:cNvPr id="34" name="Straight Arrow Connector 33"/>
          <p:cNvCxnSpPr>
            <a:stCxn id="33" idx="0"/>
          </p:cNvCxnSpPr>
          <p:nvPr/>
        </p:nvCxnSpPr>
        <p:spPr>
          <a:xfrm rot="5400000" flipH="1" flipV="1">
            <a:off x="1508934" y="3046208"/>
            <a:ext cx="529239" cy="639517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44125920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1-10-06 at 10.08.34 AM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6661" y="2296193"/>
            <a:ext cx="7962723" cy="2265614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rot="5400000" flipH="1" flipV="1">
            <a:off x="5818740" y="4288430"/>
            <a:ext cx="1666587" cy="55207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4305782" y="5450678"/>
            <a:ext cx="414043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fr-CA" sz="2200" dirty="0" smtClean="0"/>
              <a:t>Notice </a:t>
            </a:r>
            <a:r>
              <a:rPr lang="fr-CA" sz="2200" dirty="0" err="1" smtClean="0"/>
              <a:t>that</a:t>
            </a:r>
            <a:r>
              <a:rPr lang="fr-CA" sz="2200" dirty="0" smtClean="0"/>
              <a:t> R-Studio </a:t>
            </a:r>
            <a:r>
              <a:rPr lang="fr-CA" sz="2200" dirty="0" err="1" smtClean="0"/>
              <a:t>now</a:t>
            </a:r>
            <a:r>
              <a:rPr lang="fr-CA" sz="2200" dirty="0" smtClean="0"/>
              <a:t> </a:t>
            </a:r>
            <a:r>
              <a:rPr lang="fr-CA" sz="2200" dirty="0" err="1" smtClean="0"/>
              <a:t>provides</a:t>
            </a:r>
            <a:r>
              <a:rPr lang="fr-CA" sz="2200" dirty="0" smtClean="0"/>
              <a:t> information on the CO2 data</a:t>
            </a:r>
          </a:p>
          <a:p>
            <a:pPr algn="ctr"/>
            <a:r>
              <a:rPr lang="fr-CA" sz="2200" i="1" dirty="0" smtClean="0"/>
              <a:t>(in </a:t>
            </a:r>
            <a:r>
              <a:rPr lang="fr-CA" sz="2200" i="1" dirty="0" err="1" smtClean="0"/>
              <a:t>Workspace</a:t>
            </a:r>
            <a:r>
              <a:rPr lang="fr-CA" sz="2200" i="1" dirty="0" smtClean="0"/>
              <a:t>)</a:t>
            </a:r>
            <a:endParaRPr lang="fr-CA" sz="2200" i="1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617880" y="54981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CA" sz="54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Importing Data</a:t>
            </a:r>
            <a:endParaRPr kumimoji="0" lang="en-CA" sz="5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0752886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642816" y="2299346"/>
            <a:ext cx="7858369" cy="3554820"/>
            <a:chOff x="176030" y="2299346"/>
            <a:chExt cx="7858369" cy="3554820"/>
          </a:xfrm>
        </p:grpSpPr>
        <p:sp>
          <p:nvSpPr>
            <p:cNvPr id="4" name="TextBox 3"/>
            <p:cNvSpPr txBox="1"/>
            <p:nvPr/>
          </p:nvSpPr>
          <p:spPr>
            <a:xfrm>
              <a:off x="176030" y="2299346"/>
              <a:ext cx="4677302" cy="355482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r">
                <a:spcAft>
                  <a:spcPts val="600"/>
                </a:spcAft>
              </a:pPr>
              <a:r>
                <a:rPr lang="en-CA" dirty="0" smtClean="0"/>
                <a:t>look at the whole </a:t>
              </a:r>
              <a:r>
                <a:rPr lang="en-CA" dirty="0" err="1" smtClean="0"/>
                <a:t>dataframe</a:t>
              </a:r>
              <a:endParaRPr lang="en-CA" dirty="0" smtClean="0"/>
            </a:p>
            <a:p>
              <a:pPr algn="r">
                <a:spcAft>
                  <a:spcPts val="600"/>
                </a:spcAft>
              </a:pPr>
              <a:r>
                <a:rPr lang="en-CA" dirty="0" smtClean="0"/>
                <a:t>look at the first few rows</a:t>
              </a:r>
            </a:p>
            <a:p>
              <a:pPr algn="r">
                <a:spcAft>
                  <a:spcPts val="600"/>
                </a:spcAft>
              </a:pPr>
              <a:r>
                <a:rPr lang="en-CA" dirty="0" smtClean="0"/>
                <a:t>names of the columns in the </a:t>
              </a:r>
              <a:r>
                <a:rPr lang="en-CA" dirty="0" err="1" smtClean="0"/>
                <a:t>dataframe</a:t>
              </a:r>
              <a:endParaRPr lang="en-CA" dirty="0" smtClean="0"/>
            </a:p>
            <a:p>
              <a:pPr algn="r">
                <a:spcAft>
                  <a:spcPts val="600"/>
                </a:spcAft>
              </a:pPr>
              <a:r>
                <a:rPr lang="en-CA" dirty="0" smtClean="0"/>
                <a:t>structure of the </a:t>
              </a:r>
              <a:r>
                <a:rPr lang="en-CA" dirty="0" err="1" smtClean="0"/>
                <a:t>dataframe</a:t>
              </a:r>
              <a:endParaRPr lang="en-CA" dirty="0" smtClean="0"/>
            </a:p>
            <a:p>
              <a:pPr algn="r">
                <a:spcAft>
                  <a:spcPts val="600"/>
                </a:spcAft>
              </a:pPr>
              <a:r>
                <a:rPr lang="en-CA" dirty="0" smtClean="0"/>
                <a:t>attributes of the </a:t>
              </a:r>
              <a:r>
                <a:rPr lang="en-CA" dirty="0" err="1" smtClean="0"/>
                <a:t>dataframe</a:t>
              </a:r>
              <a:endParaRPr lang="en-CA" dirty="0" smtClean="0"/>
            </a:p>
            <a:p>
              <a:pPr algn="r">
                <a:spcAft>
                  <a:spcPts val="600"/>
                </a:spcAft>
              </a:pPr>
              <a:r>
                <a:rPr lang="en-CA" dirty="0" smtClean="0"/>
                <a:t>number of  columns</a:t>
              </a:r>
            </a:p>
            <a:p>
              <a:pPr algn="r">
                <a:spcAft>
                  <a:spcPts val="600"/>
                </a:spcAft>
              </a:pPr>
              <a:r>
                <a:rPr lang="en-CA" dirty="0" smtClean="0"/>
                <a:t>number of rows</a:t>
              </a:r>
            </a:p>
            <a:p>
              <a:pPr algn="r">
                <a:spcAft>
                  <a:spcPts val="600"/>
                </a:spcAft>
              </a:pPr>
              <a:r>
                <a:rPr lang="en-CA" dirty="0" smtClean="0"/>
                <a:t>summary statistics</a:t>
              </a:r>
            </a:p>
            <a:p>
              <a:pPr algn="r">
                <a:spcAft>
                  <a:spcPts val="600"/>
                </a:spcAft>
              </a:pPr>
              <a:r>
                <a:rPr lang="en-CA" dirty="0" smtClean="0"/>
                <a:t>plot of all variable combinations</a:t>
              </a:r>
            </a:p>
            <a:p>
              <a:pPr>
                <a:spcAft>
                  <a:spcPts val="600"/>
                </a:spcAft>
              </a:pPr>
              <a:endParaRPr lang="en-CA" dirty="0"/>
            </a:p>
          </p:txBody>
        </p:sp>
        <p:sp>
          <p:nvSpPr>
            <p:cNvPr id="5" name="TextBox 4"/>
            <p:cNvSpPr txBox="1"/>
            <p:nvPr/>
          </p:nvSpPr>
          <p:spPr>
            <a:xfrm>
              <a:off x="4853331" y="2299346"/>
              <a:ext cx="3181068" cy="3200877"/>
            </a:xfrm>
            <a:prstGeom prst="rect">
              <a:avLst/>
            </a:prstGeom>
            <a:solidFill>
              <a:srgbClr val="E0DFFD"/>
            </a:solidFill>
            <a:ln>
              <a:solidFill>
                <a:schemeClr val="tx1"/>
              </a:solidFill>
            </a:ln>
          </p:spPr>
          <p:txBody>
            <a:bodyPr wrap="square" rtlCol="0">
              <a:spAutoFit/>
            </a:bodyPr>
            <a:lstStyle/>
            <a:p>
              <a:pPr>
                <a:spcAft>
                  <a:spcPts val="600"/>
                </a:spcAft>
              </a:pPr>
              <a:r>
                <a:rPr lang="en-CA" dirty="0" smtClean="0"/>
                <a:t>CO2</a:t>
              </a:r>
            </a:p>
            <a:p>
              <a:pPr>
                <a:spcAft>
                  <a:spcPts val="600"/>
                </a:spcAft>
              </a:pPr>
              <a:r>
                <a:rPr lang="en-CA" dirty="0" smtClean="0"/>
                <a:t>head(CO2)</a:t>
              </a:r>
            </a:p>
            <a:p>
              <a:pPr>
                <a:spcAft>
                  <a:spcPts val="600"/>
                </a:spcAft>
              </a:pPr>
              <a:r>
                <a:rPr lang="en-CA" dirty="0" smtClean="0"/>
                <a:t>names(CO2)</a:t>
              </a:r>
            </a:p>
            <a:p>
              <a:pPr>
                <a:spcAft>
                  <a:spcPts val="600"/>
                </a:spcAft>
              </a:pPr>
              <a:r>
                <a:rPr lang="en-CA" dirty="0" smtClean="0"/>
                <a:t>str(CO2)</a:t>
              </a:r>
            </a:p>
            <a:p>
              <a:pPr>
                <a:spcAft>
                  <a:spcPts val="600"/>
                </a:spcAft>
              </a:pPr>
              <a:r>
                <a:rPr lang="en-CA" dirty="0" smtClean="0"/>
                <a:t>attributes(CO2)</a:t>
              </a:r>
            </a:p>
            <a:p>
              <a:pPr>
                <a:spcAft>
                  <a:spcPts val="600"/>
                </a:spcAft>
              </a:pPr>
              <a:r>
                <a:rPr lang="en-CA" dirty="0" smtClean="0"/>
                <a:t>ncol(CO2)</a:t>
              </a:r>
            </a:p>
            <a:p>
              <a:pPr>
                <a:spcAft>
                  <a:spcPts val="600"/>
                </a:spcAft>
              </a:pPr>
              <a:r>
                <a:rPr lang="en-CA" dirty="0" smtClean="0"/>
                <a:t>nrow(CO2)</a:t>
              </a:r>
            </a:p>
            <a:p>
              <a:pPr>
                <a:spcAft>
                  <a:spcPts val="600"/>
                </a:spcAft>
              </a:pPr>
              <a:r>
                <a:rPr lang="en-CA" dirty="0" smtClean="0"/>
                <a:t>summary(CO2)</a:t>
              </a:r>
            </a:p>
            <a:p>
              <a:pPr>
                <a:spcAft>
                  <a:spcPts val="600"/>
                </a:spcAft>
              </a:pPr>
              <a:r>
                <a:rPr lang="en-CA" dirty="0" smtClean="0"/>
                <a:t>plot(CO2)</a:t>
              </a:r>
              <a:endParaRPr lang="en-CA" dirty="0"/>
            </a:p>
          </p:txBody>
        </p:sp>
      </p:grpSp>
      <p:sp>
        <p:nvSpPr>
          <p:cNvPr id="10" name="Title 1"/>
          <p:cNvSpPr txBox="1">
            <a:spLocks/>
          </p:cNvSpPr>
          <p:nvPr/>
        </p:nvSpPr>
        <p:spPr>
          <a:xfrm>
            <a:off x="617880" y="54981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400" b="1" noProof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Looking at Data</a:t>
            </a:r>
            <a:endParaRPr kumimoji="0" lang="en-CA" sz="5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111084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data()</a:t>
            </a:r>
          </a:p>
          <a:p>
            <a:pPr lvl="1"/>
            <a:r>
              <a:rPr lang="fr-CA" dirty="0" err="1" smtClean="0"/>
              <a:t>head</a:t>
            </a:r>
            <a:r>
              <a:rPr lang="fr-CA" dirty="0" smtClean="0"/>
              <a:t>(), </a:t>
            </a:r>
            <a:r>
              <a:rPr lang="fr-CA" dirty="0" err="1" smtClean="0"/>
              <a:t>str</a:t>
            </a:r>
            <a:r>
              <a:rPr lang="fr-CA" dirty="0" smtClean="0"/>
              <a:t>(), </a:t>
            </a:r>
            <a:r>
              <a:rPr lang="fr-CA" dirty="0" err="1" smtClean="0"/>
              <a:t>names</a:t>
            </a:r>
            <a:r>
              <a:rPr lang="fr-CA" dirty="0" smtClean="0"/>
              <a:t>(), </a:t>
            </a:r>
            <a:r>
              <a:rPr lang="fr-CA" dirty="0" err="1" smtClean="0"/>
              <a:t>attributes</a:t>
            </a:r>
            <a:r>
              <a:rPr lang="fr-CA" dirty="0" smtClean="0"/>
              <a:t>(), </a:t>
            </a:r>
            <a:r>
              <a:rPr lang="fr-CA" dirty="0" err="1" smtClean="0"/>
              <a:t>summary</a:t>
            </a:r>
            <a:r>
              <a:rPr lang="fr-CA" dirty="0" smtClean="0"/>
              <a:t>, plot()</a:t>
            </a:r>
          </a:p>
          <a:p>
            <a:pPr marL="342900" lvl="1"/>
            <a:r>
              <a:rPr lang="fr-CA" dirty="0" err="1" smtClean="0"/>
              <a:t>Try</a:t>
            </a:r>
            <a:r>
              <a:rPr lang="fr-CA" dirty="0" smtClean="0"/>
              <a:t> </a:t>
            </a:r>
            <a:r>
              <a:rPr lang="fr-CA" dirty="0" err="1" smtClean="0"/>
              <a:t>again</a:t>
            </a:r>
            <a:r>
              <a:rPr lang="fr-CA" dirty="0" smtClean="0"/>
              <a:t> </a:t>
            </a:r>
            <a:r>
              <a:rPr lang="fr-CA" dirty="0" err="1" smtClean="0"/>
              <a:t>after</a:t>
            </a:r>
            <a:r>
              <a:rPr lang="fr-CA" dirty="0" smtClean="0"/>
              <a:t> </a:t>
            </a:r>
            <a:r>
              <a:rPr lang="fr-CA" dirty="0" err="1" smtClean="0"/>
              <a:t>loading</a:t>
            </a:r>
            <a:r>
              <a:rPr lang="fr-CA" dirty="0" smtClean="0"/>
              <a:t> the data </a:t>
            </a:r>
            <a:r>
              <a:rPr lang="fr-CA" dirty="0" err="1" smtClean="0"/>
              <a:t>with</a:t>
            </a:r>
            <a:endParaRPr lang="fr-CA" sz="2600" dirty="0" smtClean="0">
              <a:solidFill>
                <a:srgbClr val="264890"/>
              </a:solidFill>
              <a:latin typeface="Calibri"/>
              <a:cs typeface="Calibri"/>
            </a:endParaRPr>
          </a:p>
          <a:p>
            <a:pPr marL="342900" lvl="1">
              <a:buNone/>
            </a:pPr>
            <a:r>
              <a:rPr lang="fr-CA" sz="2600" dirty="0" smtClean="0">
                <a:solidFill>
                  <a:srgbClr val="264890"/>
                </a:solidFill>
                <a:latin typeface="Calibri"/>
                <a:cs typeface="Calibri"/>
              </a:rPr>
              <a:t>	</a:t>
            </a:r>
            <a:endParaRPr lang="en-US" sz="2600" dirty="0" smtClean="0">
              <a:solidFill>
                <a:srgbClr val="264890"/>
              </a:solidFill>
              <a:latin typeface="Calibri"/>
              <a:cs typeface="Calibri"/>
            </a:endParaRPr>
          </a:p>
          <a:p>
            <a:endParaRPr lang="fr-CA" dirty="0" smtClean="0"/>
          </a:p>
          <a:p>
            <a:pPr>
              <a:buNone/>
            </a:pPr>
            <a:endParaRPr lang="fr-CA" dirty="0" smtClean="0"/>
          </a:p>
        </p:txBody>
      </p:sp>
      <p:pic>
        <p:nvPicPr>
          <p:cNvPr id="13" name="Picture 12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96320" y="319438"/>
            <a:ext cx="1542960" cy="1603743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1521381" y="4206113"/>
            <a:ext cx="4010970" cy="369332"/>
          </a:xfrm>
          <a:prstGeom prst="rect">
            <a:avLst/>
          </a:prstGeom>
          <a:solidFill>
            <a:srgbClr val="E0DFFD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264890"/>
                </a:solidFill>
                <a:latin typeface="Calibri"/>
                <a:cs typeface="Calibri"/>
              </a:rPr>
              <a:t>CO2&lt;- ­read.csv(“CO2.csv”, </a:t>
            </a:r>
            <a:r>
              <a:rPr lang="en-US" dirty="0" err="1" smtClean="0">
                <a:solidFill>
                  <a:srgbClr val="264890"/>
                </a:solidFill>
                <a:latin typeface="Calibri"/>
                <a:cs typeface="Calibri"/>
              </a:rPr>
              <a:t>row.names</a:t>
            </a:r>
            <a:r>
              <a:rPr lang="en-US" dirty="0" smtClean="0">
                <a:solidFill>
                  <a:srgbClr val="264890"/>
                </a:solidFill>
                <a:latin typeface="Calibri"/>
                <a:cs typeface="Calibri"/>
              </a:rPr>
              <a:t>=1)</a:t>
            </a:r>
            <a:endParaRPr lang="en-CA" dirty="0"/>
          </a:p>
        </p:txBody>
      </p:sp>
      <p:sp>
        <p:nvSpPr>
          <p:cNvPr id="18" name="Title 1"/>
          <p:cNvSpPr txBox="1">
            <a:spLocks/>
          </p:cNvSpPr>
          <p:nvPr/>
        </p:nvSpPr>
        <p:spPr>
          <a:xfrm>
            <a:off x="617880" y="54981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400" b="1" noProof="0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Looking at Data</a:t>
            </a:r>
            <a:endParaRPr kumimoji="0" lang="en-CA" sz="5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2261611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17880" y="549810"/>
            <a:ext cx="8229600" cy="1143000"/>
          </a:xfrm>
        </p:spPr>
        <p:txBody>
          <a:bodyPr>
            <a:normAutofit/>
          </a:bodyPr>
          <a:lstStyle/>
          <a:p>
            <a:r>
              <a:rPr lang="en-CA" sz="5400" b="1" dirty="0" smtClean="0"/>
              <a:t>Data exploration</a:t>
            </a:r>
            <a:endParaRPr lang="en-CA" sz="5400" b="1" dirty="0"/>
          </a:p>
        </p:txBody>
      </p:sp>
      <p:sp>
        <p:nvSpPr>
          <p:cNvPr id="7" name="Content Placeholder 6"/>
          <p:cNvSpPr>
            <a:spLocks noGrp="1"/>
          </p:cNvSpPr>
          <p:nvPr>
            <p:ph idx="1"/>
          </p:nvPr>
        </p:nvSpPr>
        <p:spPr>
          <a:xfrm>
            <a:off x="1043492" y="1859791"/>
            <a:ext cx="6777317" cy="4339602"/>
          </a:xfrm>
        </p:spPr>
        <p:txBody>
          <a:bodyPr>
            <a:normAutofit fontScale="85000" lnSpcReduction="20000"/>
          </a:bodyPr>
          <a:lstStyle/>
          <a:p>
            <a:r>
              <a:rPr lang="en-CA" dirty="0" smtClean="0"/>
              <a:t>Calculate and save the mean of one of your columns </a:t>
            </a:r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endParaRPr lang="en-CA" dirty="0" smtClean="0"/>
          </a:p>
          <a:p>
            <a:r>
              <a:rPr lang="en-CA" dirty="0" smtClean="0"/>
              <a:t>Try with standard deviation (</a:t>
            </a:r>
            <a:r>
              <a:rPr lang="en-CA" dirty="0" err="1" smtClean="0"/>
              <a:t>sd</a:t>
            </a:r>
            <a:r>
              <a:rPr lang="en-CA" dirty="0" smtClean="0"/>
              <a:t>) as well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2746534" y="2911844"/>
            <a:ext cx="3067930" cy="646331"/>
          </a:xfrm>
          <a:prstGeom prst="rect">
            <a:avLst/>
          </a:prstGeom>
          <a:solidFill>
            <a:srgbClr val="E0DFFD"/>
          </a:solidFill>
          <a:ln>
            <a:solidFill>
              <a:schemeClr val="tx1"/>
            </a:solidFill>
          </a:ln>
        </p:spPr>
        <p:txBody>
          <a:bodyPr wrap="none" rtlCol="0">
            <a:spAutoFit/>
          </a:bodyPr>
          <a:lstStyle/>
          <a:p>
            <a:r>
              <a:rPr lang="en-CA" dirty="0" err="1" smtClean="0">
                <a:solidFill>
                  <a:srgbClr val="264890"/>
                </a:solidFill>
                <a:latin typeface="Calibri"/>
                <a:cs typeface="Calibri"/>
              </a:rPr>
              <a:t>conc_mean</a:t>
            </a:r>
            <a:r>
              <a:rPr lang="en-CA" dirty="0" smtClean="0">
                <a:solidFill>
                  <a:srgbClr val="264890"/>
                </a:solidFill>
                <a:latin typeface="Calibri"/>
                <a:cs typeface="Calibri"/>
              </a:rPr>
              <a:t>&lt;-mean(CO2$conc)</a:t>
            </a:r>
          </a:p>
          <a:p>
            <a:r>
              <a:rPr lang="en-CA" dirty="0" err="1" smtClean="0">
                <a:solidFill>
                  <a:srgbClr val="264890"/>
                </a:solidFill>
                <a:latin typeface="Calibri"/>
                <a:cs typeface="Calibri"/>
              </a:rPr>
              <a:t>conc_mean</a:t>
            </a:r>
            <a:endParaRPr lang="en-CA" dirty="0" smtClean="0">
              <a:solidFill>
                <a:srgbClr val="264890"/>
              </a:solidFill>
              <a:latin typeface="Calibri"/>
              <a:cs typeface="Calibri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839074" y="4192073"/>
            <a:ext cx="12998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 smtClean="0"/>
              <a:t>New Object</a:t>
            </a:r>
          </a:p>
          <a:p>
            <a:pPr algn="ctr"/>
            <a:r>
              <a:rPr lang="en-CA" sz="2000" b="1" i="1" dirty="0" smtClean="0"/>
              <a:t>(name)</a:t>
            </a:r>
            <a:endParaRPr lang="en-CA" sz="2000" b="1" i="1" dirty="0"/>
          </a:p>
        </p:txBody>
      </p:sp>
      <p:cxnSp>
        <p:nvCxnSpPr>
          <p:cNvPr id="6" name="Straight Arrow Connector 5"/>
          <p:cNvCxnSpPr/>
          <p:nvPr/>
        </p:nvCxnSpPr>
        <p:spPr>
          <a:xfrm flipV="1">
            <a:off x="1262895" y="3258636"/>
            <a:ext cx="1352369" cy="920862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625013" y="4204648"/>
            <a:ext cx="129988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smtClean="0"/>
              <a:t>Function</a:t>
            </a:r>
          </a:p>
        </p:txBody>
      </p:sp>
      <p:cxnSp>
        <p:nvCxnSpPr>
          <p:cNvPr id="11" name="Straight Arrow Connector 10"/>
          <p:cNvCxnSpPr>
            <a:stCxn id="10" idx="0"/>
          </p:cNvCxnSpPr>
          <p:nvPr/>
        </p:nvCxnSpPr>
        <p:spPr>
          <a:xfrm rot="5400000" flipH="1" flipV="1">
            <a:off x="3801948" y="3731642"/>
            <a:ext cx="946012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5428361" y="4250815"/>
            <a:ext cx="162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smtClean="0"/>
              <a:t>Dataframe</a:t>
            </a:r>
          </a:p>
          <a:p>
            <a:pPr algn="ctr"/>
            <a:r>
              <a:rPr lang="en-CA" sz="2000" b="1" i="1" smtClean="0"/>
              <a:t>(name)</a:t>
            </a:r>
            <a:endParaRPr lang="en-CA" sz="2000" b="1" i="1"/>
          </a:p>
        </p:txBody>
      </p:sp>
      <p:cxnSp>
        <p:nvCxnSpPr>
          <p:cNvPr id="16" name="Straight Arrow Connector 15"/>
          <p:cNvCxnSpPr/>
          <p:nvPr/>
        </p:nvCxnSpPr>
        <p:spPr>
          <a:xfrm rot="16200000" flipV="1">
            <a:off x="4896675" y="3286857"/>
            <a:ext cx="933437" cy="87699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6547394" y="3636588"/>
            <a:ext cx="162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 smtClean="0"/>
              <a:t>Column</a:t>
            </a:r>
          </a:p>
          <a:p>
            <a:pPr algn="ctr"/>
            <a:r>
              <a:rPr lang="en-CA" sz="2000" b="1" i="1" dirty="0" smtClean="0"/>
              <a:t>(name)</a:t>
            </a:r>
            <a:endParaRPr lang="en-CA" sz="2000" b="1" i="1" dirty="0"/>
          </a:p>
        </p:txBody>
      </p:sp>
      <p:cxnSp>
        <p:nvCxnSpPr>
          <p:cNvPr id="20" name="Straight Arrow Connector 19"/>
          <p:cNvCxnSpPr/>
          <p:nvPr/>
        </p:nvCxnSpPr>
        <p:spPr>
          <a:xfrm rot="10800000">
            <a:off x="5428362" y="3235010"/>
            <a:ext cx="1285831" cy="40158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2325131" y="4365135"/>
            <a:ext cx="129988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1600" b="1" dirty="0" smtClean="0"/>
              <a:t>Run object name to see output</a:t>
            </a:r>
          </a:p>
          <a:p>
            <a:pPr algn="ctr"/>
            <a:endParaRPr lang="en-CA" sz="1600" b="1" i="1" dirty="0"/>
          </a:p>
        </p:txBody>
      </p:sp>
      <p:cxnSp>
        <p:nvCxnSpPr>
          <p:cNvPr id="25" name="Straight Arrow Connector 24"/>
          <p:cNvCxnSpPr/>
          <p:nvPr/>
        </p:nvCxnSpPr>
        <p:spPr>
          <a:xfrm rot="5400000" flipH="1" flipV="1">
            <a:off x="2607194" y="3855444"/>
            <a:ext cx="783129" cy="188595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327044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627678" y="2187292"/>
            <a:ext cx="5015622" cy="2585323"/>
          </a:xfrm>
          <a:prstGeom prst="rect">
            <a:avLst/>
          </a:prstGeom>
          <a:solidFill>
            <a:srgbClr val="264890">
              <a:alpha val="12000"/>
            </a:srgbClr>
          </a:solidFill>
          <a:ln w="19050" cmpd="sng">
            <a:solidFill>
              <a:srgbClr val="264890"/>
            </a:solidFill>
          </a:ln>
        </p:spPr>
        <p:txBody>
          <a:bodyPr wrap="square">
            <a:spAutoFit/>
          </a:bodyPr>
          <a:lstStyle/>
          <a:p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# Saving an R workspace file</a:t>
            </a:r>
          </a:p>
          <a:p>
            <a:r>
              <a:rPr lang="en-CA" dirty="0" err="1" smtClean="0">
                <a:solidFill>
                  <a:srgbClr val="264890"/>
                </a:solidFill>
                <a:latin typeface="Calibri (Body)"/>
                <a:cs typeface="Calibri (Body)"/>
              </a:rPr>
              <a:t>save.image(file</a:t>
            </a:r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="CO2 Project </a:t>
            </a:r>
            <a:r>
              <a:rPr lang="en-CA" dirty="0" err="1" smtClean="0">
                <a:solidFill>
                  <a:srgbClr val="264890"/>
                </a:solidFill>
                <a:latin typeface="Calibri (Body)"/>
                <a:cs typeface="Calibri (Body)"/>
              </a:rPr>
              <a:t>Data.RData</a:t>
            </a:r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")</a:t>
            </a:r>
          </a:p>
          <a:p>
            <a:endParaRPr lang="en-CA" dirty="0" smtClean="0">
              <a:solidFill>
                <a:srgbClr val="264890"/>
              </a:solidFill>
              <a:latin typeface="Calibri (Body)"/>
              <a:cs typeface="Calibri (Body)"/>
            </a:endParaRPr>
          </a:p>
          <a:p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# Clear your memory</a:t>
            </a:r>
          </a:p>
          <a:p>
            <a:r>
              <a:rPr lang="en-CA" dirty="0" err="1" smtClean="0">
                <a:solidFill>
                  <a:srgbClr val="264890"/>
                </a:solidFill>
                <a:latin typeface="Calibri (Body)"/>
                <a:cs typeface="Calibri (Body)"/>
              </a:rPr>
              <a:t>rm(list</a:t>
            </a:r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 = </a:t>
            </a:r>
            <a:r>
              <a:rPr lang="en-CA" dirty="0" err="1" smtClean="0">
                <a:solidFill>
                  <a:srgbClr val="264890"/>
                </a:solidFill>
                <a:latin typeface="Calibri (Body)"/>
                <a:cs typeface="Calibri (Body)"/>
              </a:rPr>
              <a:t>ls</a:t>
            </a:r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())</a:t>
            </a:r>
          </a:p>
          <a:p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  </a:t>
            </a:r>
          </a:p>
          <a:p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# Reload your data</a:t>
            </a:r>
          </a:p>
          <a:p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Load(“CO2 Project </a:t>
            </a:r>
            <a:r>
              <a:rPr lang="en-CA" dirty="0" err="1" smtClean="0">
                <a:solidFill>
                  <a:srgbClr val="264890"/>
                </a:solidFill>
                <a:latin typeface="Calibri (Body)"/>
                <a:cs typeface="Calibri (Body)"/>
              </a:rPr>
              <a:t>Data.RData</a:t>
            </a:r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")</a:t>
            </a:r>
          </a:p>
          <a:p>
            <a:r>
              <a:rPr lang="en-CA" dirty="0" smtClean="0">
                <a:solidFill>
                  <a:srgbClr val="264890"/>
                </a:solidFill>
                <a:latin typeface="Calibri (Body)"/>
                <a:cs typeface="Calibri (Body)"/>
              </a:rPr>
              <a:t>head(CO2)   # looking good!</a:t>
            </a:r>
            <a:endParaRPr lang="en-CA" dirty="0">
              <a:solidFill>
                <a:srgbClr val="264890"/>
              </a:solidFill>
              <a:latin typeface="Calibri (Body)"/>
              <a:cs typeface="Calibri (Body)"/>
            </a:endParaRPr>
          </a:p>
        </p:txBody>
      </p:sp>
      <p:grpSp>
        <p:nvGrpSpPr>
          <p:cNvPr id="4" name="Group 13"/>
          <p:cNvGrpSpPr/>
          <p:nvPr/>
        </p:nvGrpSpPr>
        <p:grpSpPr>
          <a:xfrm>
            <a:off x="5106089" y="2128583"/>
            <a:ext cx="2725013" cy="461665"/>
            <a:chOff x="5106089" y="1482288"/>
            <a:chExt cx="2725013" cy="461665"/>
          </a:xfrm>
        </p:grpSpPr>
        <p:cxnSp>
          <p:nvCxnSpPr>
            <p:cNvPr id="7" name="Straight Arrow Connector 6"/>
            <p:cNvCxnSpPr/>
            <p:nvPr/>
          </p:nvCxnSpPr>
          <p:spPr>
            <a:xfrm flipH="1">
              <a:off x="5106089" y="1772794"/>
              <a:ext cx="130959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0" name="TextBox 9"/>
            <p:cNvSpPr txBox="1"/>
            <p:nvPr/>
          </p:nvSpPr>
          <p:spPr>
            <a:xfrm>
              <a:off x="6667019" y="1482288"/>
              <a:ext cx="11640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i="1" smtClean="0"/>
                <a:t>Save</a:t>
              </a:r>
              <a:endParaRPr lang="en-CA" sz="2400" i="1"/>
            </a:p>
          </p:txBody>
        </p:sp>
      </p:grpSp>
      <p:grpSp>
        <p:nvGrpSpPr>
          <p:cNvPr id="5" name="Group 14"/>
          <p:cNvGrpSpPr/>
          <p:nvPr/>
        </p:nvGrpSpPr>
        <p:grpSpPr>
          <a:xfrm>
            <a:off x="5276567" y="2916013"/>
            <a:ext cx="2725013" cy="461665"/>
            <a:chOff x="5106089" y="2349098"/>
            <a:chExt cx="2725013" cy="461665"/>
          </a:xfrm>
        </p:grpSpPr>
        <p:cxnSp>
          <p:nvCxnSpPr>
            <p:cNvPr id="8" name="Straight Arrow Connector 7"/>
            <p:cNvCxnSpPr/>
            <p:nvPr/>
          </p:nvCxnSpPr>
          <p:spPr>
            <a:xfrm flipH="1">
              <a:off x="5106089" y="2639604"/>
              <a:ext cx="130959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1" name="TextBox 10"/>
            <p:cNvSpPr txBox="1"/>
            <p:nvPr/>
          </p:nvSpPr>
          <p:spPr>
            <a:xfrm>
              <a:off x="6667019" y="2349098"/>
              <a:ext cx="1164083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i="1" smtClean="0"/>
                <a:t>Clear</a:t>
              </a:r>
              <a:endParaRPr lang="en-CA" sz="2400" i="1"/>
            </a:p>
          </p:txBody>
        </p:sp>
      </p:grpSp>
      <p:grpSp>
        <p:nvGrpSpPr>
          <p:cNvPr id="6" name="Group 15"/>
          <p:cNvGrpSpPr/>
          <p:nvPr/>
        </p:nvGrpSpPr>
        <p:grpSpPr>
          <a:xfrm>
            <a:off x="5276567" y="3756363"/>
            <a:ext cx="2965280" cy="461665"/>
            <a:chOff x="5106089" y="3149758"/>
            <a:chExt cx="2965280" cy="461665"/>
          </a:xfrm>
        </p:grpSpPr>
        <p:cxnSp>
          <p:nvCxnSpPr>
            <p:cNvPr id="9" name="Straight Arrow Connector 8"/>
            <p:cNvCxnSpPr/>
            <p:nvPr/>
          </p:nvCxnSpPr>
          <p:spPr>
            <a:xfrm flipH="1">
              <a:off x="5106089" y="3440264"/>
              <a:ext cx="1309593" cy="0"/>
            </a:xfrm>
            <a:prstGeom prst="straightConnector1">
              <a:avLst/>
            </a:prstGeom>
            <a:ln>
              <a:solidFill>
                <a:schemeClr val="tx1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TextBox 11"/>
            <p:cNvSpPr txBox="1"/>
            <p:nvPr/>
          </p:nvSpPr>
          <p:spPr>
            <a:xfrm>
              <a:off x="6667019" y="3149758"/>
              <a:ext cx="140435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CA" sz="2400" i="1" smtClean="0"/>
                <a:t>Reload</a:t>
              </a:r>
              <a:endParaRPr lang="en-CA" sz="2400" i="1"/>
            </a:p>
          </p:txBody>
        </p:sp>
      </p:grpSp>
      <p:sp>
        <p:nvSpPr>
          <p:cNvPr id="14" name="Title 1"/>
          <p:cNvSpPr txBox="1">
            <a:spLocks/>
          </p:cNvSpPr>
          <p:nvPr/>
        </p:nvSpPr>
        <p:spPr>
          <a:xfrm>
            <a:off x="617880" y="549810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CA" sz="5400" b="1" dirty="0" smtClean="0">
                <a:solidFill>
                  <a:schemeClr val="accent1"/>
                </a:solidFill>
                <a:latin typeface="+mj-lt"/>
                <a:ea typeface="+mj-ea"/>
                <a:cs typeface="+mj-cs"/>
              </a:rPr>
              <a:t>Saving your Workspace</a:t>
            </a:r>
            <a:endParaRPr kumimoji="0" lang="en-CA" sz="54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4948446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86184" y="1027664"/>
            <a:ext cx="7024744" cy="1143000"/>
          </a:xfrm>
        </p:spPr>
        <p:txBody>
          <a:bodyPr>
            <a:normAutofit/>
          </a:bodyPr>
          <a:lstStyle/>
          <a:p>
            <a:r>
              <a:rPr lang="en-CA" sz="5400" b="1" dirty="0" smtClean="0"/>
              <a:t>Exporting data</a:t>
            </a:r>
            <a:endParaRPr lang="en-CA" sz="5400" b="1" dirty="0"/>
          </a:p>
        </p:txBody>
      </p:sp>
      <p:sp>
        <p:nvSpPr>
          <p:cNvPr id="4" name="Rectangle 3"/>
          <p:cNvSpPr/>
          <p:nvPr/>
        </p:nvSpPr>
        <p:spPr>
          <a:xfrm>
            <a:off x="1266706" y="3028890"/>
            <a:ext cx="5293501" cy="400110"/>
          </a:xfrm>
          <a:prstGeom prst="rect">
            <a:avLst/>
          </a:prstGeom>
          <a:solidFill>
            <a:srgbClr val="264890">
              <a:alpha val="13000"/>
            </a:srgbClr>
          </a:solidFill>
          <a:ln>
            <a:solidFill>
              <a:srgbClr val="26489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264890"/>
                </a:solidFill>
                <a:latin typeface="Calibri (Body)"/>
                <a:cs typeface="Calibri (Body)"/>
              </a:rPr>
              <a:t>write.csv(CO2,file="./Data/CO2_new.csv")</a:t>
            </a:r>
            <a:endParaRPr lang="fr-CA" sz="2000" dirty="0">
              <a:solidFill>
                <a:srgbClr val="264890"/>
              </a:solidFill>
              <a:latin typeface="Calibri (Body)"/>
              <a:cs typeface="Calibri (Body)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1712826" y="4305346"/>
            <a:ext cx="129988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smtClean="0"/>
              <a:t>Object</a:t>
            </a:r>
          </a:p>
          <a:p>
            <a:r>
              <a:rPr lang="en-US" sz="2000" b="1" i="1" dirty="0" smtClean="0"/>
              <a:t>(name)</a:t>
            </a:r>
            <a:endParaRPr lang="en-US" sz="2000" b="1" i="1" dirty="0"/>
          </a:p>
        </p:txBody>
      </p:sp>
      <p:cxnSp>
        <p:nvCxnSpPr>
          <p:cNvPr id="7" name="Straight Arrow Connector 6"/>
          <p:cNvCxnSpPr/>
          <p:nvPr/>
        </p:nvCxnSpPr>
        <p:spPr>
          <a:xfrm flipV="1">
            <a:off x="2287523" y="3493790"/>
            <a:ext cx="373530" cy="836706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017591" y="4252337"/>
            <a:ext cx="1299882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1" dirty="0" smtClean="0"/>
              <a:t>File to write</a:t>
            </a:r>
          </a:p>
          <a:p>
            <a:pPr algn="ctr"/>
            <a:r>
              <a:rPr lang="en-US" sz="2000" b="1" i="1" dirty="0" smtClean="0"/>
              <a:t>(name)</a:t>
            </a:r>
            <a:endParaRPr lang="en-US" sz="2000" b="1" i="1" dirty="0"/>
          </a:p>
        </p:txBody>
      </p:sp>
      <p:cxnSp>
        <p:nvCxnSpPr>
          <p:cNvPr id="9" name="Straight Arrow Connector 8"/>
          <p:cNvCxnSpPr/>
          <p:nvPr/>
        </p:nvCxnSpPr>
        <p:spPr>
          <a:xfrm rot="16200000" flipV="1">
            <a:off x="4998781" y="3661551"/>
            <a:ext cx="835912" cy="370810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extBox 9"/>
          <p:cNvSpPr txBox="1"/>
          <p:nvPr/>
        </p:nvSpPr>
        <p:spPr>
          <a:xfrm>
            <a:off x="3182288" y="4022234"/>
            <a:ext cx="162531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CA" sz="2000" b="1" dirty="0" smtClean="0"/>
              <a:t>Sub Directory</a:t>
            </a:r>
          </a:p>
        </p:txBody>
      </p:sp>
      <p:cxnSp>
        <p:nvCxnSpPr>
          <p:cNvPr id="11" name="Straight Arrow Connector 10"/>
          <p:cNvCxnSpPr/>
          <p:nvPr/>
        </p:nvCxnSpPr>
        <p:spPr>
          <a:xfrm rot="5400000" flipH="1" flipV="1">
            <a:off x="3686618" y="3757615"/>
            <a:ext cx="529239" cy="1588"/>
          </a:xfrm>
          <a:prstGeom prst="straightConnector1">
            <a:avLst/>
          </a:prstGeom>
          <a:ln>
            <a:solidFill>
              <a:srgbClr val="000000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6821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5400" b="1" dirty="0" err="1" smtClean="0"/>
              <a:t>Preparing</a:t>
            </a:r>
            <a:r>
              <a:rPr lang="fr-CA" sz="5400" b="1" dirty="0" smtClean="0"/>
              <a:t> data for R</a:t>
            </a:r>
            <a:endParaRPr lang="fr-CA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25774" y="2323652"/>
            <a:ext cx="7342460" cy="3508977"/>
          </a:xfrm>
        </p:spPr>
        <p:txBody>
          <a:bodyPr>
            <a:normAutofit/>
          </a:bodyPr>
          <a:lstStyle/>
          <a:p>
            <a:r>
              <a:rPr lang="fr-CA" dirty="0" smtClean="0"/>
              <a:t>comma </a:t>
            </a:r>
            <a:r>
              <a:rPr lang="fr-CA" dirty="0" err="1" smtClean="0"/>
              <a:t>separate</a:t>
            </a:r>
            <a:r>
              <a:rPr lang="fr-CA" dirty="0" smtClean="0"/>
              <a:t> files (.csv)  in Data </a:t>
            </a:r>
            <a:r>
              <a:rPr lang="fr-CA" dirty="0" err="1" smtClean="0"/>
              <a:t>folder</a:t>
            </a:r>
            <a:endParaRPr lang="fr-CA" dirty="0" smtClean="0"/>
          </a:p>
          <a:p>
            <a:pPr lvl="1"/>
            <a:r>
              <a:rPr lang="fr-CA" dirty="0" err="1" smtClean="0"/>
              <a:t>can</a:t>
            </a:r>
            <a:r>
              <a:rPr lang="fr-CA" dirty="0" smtClean="0"/>
              <a:t> </a:t>
            </a:r>
            <a:r>
              <a:rPr lang="fr-CA" dirty="0" err="1" smtClean="0"/>
              <a:t>be</a:t>
            </a:r>
            <a:r>
              <a:rPr lang="fr-CA" dirty="0" smtClean="0"/>
              <a:t> </a:t>
            </a:r>
            <a:r>
              <a:rPr lang="fr-CA" dirty="0" err="1" smtClean="0"/>
              <a:t>created</a:t>
            </a:r>
            <a:r>
              <a:rPr lang="fr-CA" dirty="0" smtClean="0"/>
              <a:t> </a:t>
            </a:r>
            <a:r>
              <a:rPr lang="fr-CA" dirty="0" err="1" smtClean="0"/>
              <a:t>from</a:t>
            </a:r>
            <a:r>
              <a:rPr lang="fr-CA" dirty="0" smtClean="0"/>
              <a:t> </a:t>
            </a:r>
            <a:r>
              <a:rPr lang="fr-CA" dirty="0" err="1" smtClean="0"/>
              <a:t>almost</a:t>
            </a:r>
            <a:r>
              <a:rPr lang="fr-CA" dirty="0" smtClean="0"/>
              <a:t> all </a:t>
            </a:r>
            <a:r>
              <a:rPr lang="fr-CA" dirty="0" err="1" smtClean="0"/>
              <a:t>apps</a:t>
            </a:r>
            <a:r>
              <a:rPr lang="fr-CA" dirty="0" smtClean="0"/>
              <a:t> (Excel, </a:t>
            </a:r>
            <a:r>
              <a:rPr lang="fr-CA" dirty="0" err="1" smtClean="0"/>
              <a:t>LibreOffice</a:t>
            </a:r>
            <a:r>
              <a:rPr lang="fr-CA" dirty="0" smtClean="0"/>
              <a:t>, </a:t>
            </a:r>
            <a:r>
              <a:rPr lang="fr-CA" dirty="0" err="1" smtClean="0"/>
              <a:t>GoogleDocs</a:t>
            </a:r>
            <a:r>
              <a:rPr lang="fr-CA" dirty="0" smtClean="0"/>
              <a:t>)</a:t>
            </a:r>
          </a:p>
          <a:p>
            <a:pPr lvl="2"/>
            <a:r>
              <a:rPr lang="fr-CA" dirty="0" smtClean="0"/>
              <a:t>file-&gt; </a:t>
            </a:r>
            <a:r>
              <a:rPr lang="fr-CA" dirty="0" err="1" smtClean="0"/>
              <a:t>save</a:t>
            </a:r>
            <a:r>
              <a:rPr lang="fr-CA" dirty="0" smtClean="0"/>
              <a:t> as…</a:t>
            </a:r>
          </a:p>
        </p:txBody>
      </p:sp>
      <p:grpSp>
        <p:nvGrpSpPr>
          <p:cNvPr id="6" name="Group 5"/>
          <p:cNvGrpSpPr/>
          <p:nvPr/>
        </p:nvGrpSpPr>
        <p:grpSpPr>
          <a:xfrm>
            <a:off x="1562724" y="4836048"/>
            <a:ext cx="3516841" cy="1456466"/>
            <a:chOff x="1562724" y="3996596"/>
            <a:chExt cx="5543816" cy="2295918"/>
          </a:xfrm>
        </p:grpSpPr>
        <p:pic>
          <p:nvPicPr>
            <p:cNvPr id="4" name="Picture 3"/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1562724" y="3996596"/>
              <a:ext cx="2295918" cy="2295918"/>
            </a:xfrm>
            <a:prstGeom prst="rect">
              <a:avLst/>
            </a:prstGeom>
          </p:spPr>
        </p:pic>
        <p:pic>
          <p:nvPicPr>
            <p:cNvPr id="5" name="Picture 4"/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816010" y="3996596"/>
              <a:ext cx="2290530" cy="2290532"/>
            </a:xfrm>
            <a:prstGeom prst="rect">
              <a:avLst/>
            </a:prstGeom>
          </p:spPr>
        </p:pic>
        <p:sp>
          <p:nvSpPr>
            <p:cNvPr id="7" name="TextBox 6"/>
            <p:cNvSpPr txBox="1"/>
            <p:nvPr/>
          </p:nvSpPr>
          <p:spPr>
            <a:xfrm>
              <a:off x="5428187" y="4786250"/>
              <a:ext cx="1141959" cy="70788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fr-CA" sz="4000" dirty="0" smtClean="0"/>
                <a:t>.csv</a:t>
              </a:r>
              <a:endParaRPr lang="fr-CA" sz="4000" dirty="0"/>
            </a:p>
          </p:txBody>
        </p:sp>
        <p:sp>
          <p:nvSpPr>
            <p:cNvPr id="8" name="&quot;No&quot; Symbol 7"/>
            <p:cNvSpPr/>
            <p:nvPr/>
          </p:nvSpPr>
          <p:spPr>
            <a:xfrm>
              <a:off x="1683687" y="4078411"/>
              <a:ext cx="1990546" cy="1990546"/>
            </a:xfrm>
            <a:prstGeom prst="noSmoking">
              <a:avLst/>
            </a:prstGeom>
            <a:solidFill>
              <a:schemeClr val="accent3">
                <a:alpha val="33000"/>
              </a:schemeClr>
            </a:solidFill>
            <a:ln>
              <a:solidFill>
                <a:schemeClr val="accent3"/>
              </a:solidFill>
            </a:ln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fr-CA">
                <a:solidFill>
                  <a:schemeClr val="tx1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2394157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5400" b="1" smtClean="0"/>
              <a:t>Prep data for R</a:t>
            </a:r>
            <a:endParaRPr lang="fr-CA" sz="5400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fr-CA" smtClean="0"/>
              <a:t>short informative column headings</a:t>
            </a:r>
          </a:p>
          <a:p>
            <a:pPr lvl="1"/>
            <a:r>
              <a:rPr lang="fr-CA" smtClean="0"/>
              <a:t>starting with a letter</a:t>
            </a:r>
          </a:p>
          <a:p>
            <a:pPr lvl="1"/>
            <a:r>
              <a:rPr lang="fr-CA" smtClean="0"/>
              <a:t>no spaces</a:t>
            </a:r>
          </a:p>
        </p:txBody>
      </p:sp>
      <p:pic>
        <p:nvPicPr>
          <p:cNvPr id="4" name="Picture 3" descr="Screen Shot 2013-01-29 at 9.35.08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2599" y="4113633"/>
            <a:ext cx="1968500" cy="1206500"/>
          </a:xfrm>
          <a:prstGeom prst="rect">
            <a:avLst/>
          </a:prstGeom>
        </p:spPr>
      </p:pic>
      <p:pic>
        <p:nvPicPr>
          <p:cNvPr id="5" name="Picture 4" descr="Screen Shot 2013-01-29 at 9.34.49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9946" y="4380333"/>
            <a:ext cx="3975100" cy="939800"/>
          </a:xfrm>
          <a:prstGeom prst="rect">
            <a:avLst/>
          </a:prstGeom>
        </p:spPr>
      </p:pic>
      <p:sp>
        <p:nvSpPr>
          <p:cNvPr id="6" name="&quot;No&quot; Symbol 5"/>
          <p:cNvSpPr/>
          <p:nvPr/>
        </p:nvSpPr>
        <p:spPr>
          <a:xfrm>
            <a:off x="1683687" y="3842083"/>
            <a:ext cx="1990546" cy="1990546"/>
          </a:xfrm>
          <a:prstGeom prst="noSmoking">
            <a:avLst/>
          </a:prstGeom>
          <a:solidFill>
            <a:schemeClr val="accent3">
              <a:alpha val="33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35852321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5400" b="1" smtClean="0"/>
              <a:t>Prep data for R</a:t>
            </a:r>
            <a:endParaRPr lang="fr-CA" sz="5400" b="1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Column values match their intended use</a:t>
            </a:r>
          </a:p>
          <a:p>
            <a:pPr lvl="1"/>
            <a:r>
              <a:rPr lang="en-CA" dirty="0" smtClean="0"/>
              <a:t>No text in numeric columns</a:t>
            </a:r>
          </a:p>
          <a:p>
            <a:pPr lvl="2"/>
            <a:r>
              <a:rPr lang="en-CA" dirty="0" smtClean="0"/>
              <a:t>including spaces</a:t>
            </a:r>
          </a:p>
          <a:p>
            <a:pPr lvl="2"/>
            <a:r>
              <a:rPr lang="en-CA" dirty="0" smtClean="0"/>
              <a:t>NA (not available) is allowed</a:t>
            </a:r>
          </a:p>
          <a:p>
            <a:pPr lvl="1"/>
            <a:r>
              <a:rPr lang="en-CA" dirty="0" smtClean="0"/>
              <a:t>Avoid numeric values for data that does not have numeric meaning</a:t>
            </a:r>
          </a:p>
          <a:p>
            <a:pPr lvl="2"/>
            <a:r>
              <a:rPr lang="en-CA" dirty="0" smtClean="0"/>
              <a:t>Subject, Replicate, Treatment</a:t>
            </a:r>
          </a:p>
          <a:p>
            <a:pPr lvl="3"/>
            <a:r>
              <a:rPr lang="en-CA" dirty="0" smtClean="0"/>
              <a:t>1,2,3 -&gt; A,B,C or S1,S2,S3 or …</a:t>
            </a:r>
          </a:p>
          <a:p>
            <a:pPr lvl="1"/>
            <a:endParaRPr lang="en-CA" dirty="0"/>
          </a:p>
        </p:txBody>
      </p:sp>
      <p:pic>
        <p:nvPicPr>
          <p:cNvPr id="5" name="Picture 4" descr="Screen Shot 2013-01-29 at 9.36.39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31012" y="5343645"/>
            <a:ext cx="1981200" cy="863600"/>
          </a:xfrm>
          <a:prstGeom prst="rect">
            <a:avLst/>
          </a:prstGeom>
        </p:spPr>
      </p:pic>
      <p:pic>
        <p:nvPicPr>
          <p:cNvPr id="6" name="Picture 5" descr="Screen Shot 2013-01-29 at 9.36.55 AM.pn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6374" y="5343645"/>
            <a:ext cx="2273300" cy="876300"/>
          </a:xfrm>
          <a:prstGeom prst="rect">
            <a:avLst/>
          </a:prstGeom>
        </p:spPr>
      </p:pic>
      <p:sp>
        <p:nvSpPr>
          <p:cNvPr id="8" name="&quot;No&quot; Symbol 7"/>
          <p:cNvSpPr/>
          <p:nvPr/>
        </p:nvSpPr>
        <p:spPr>
          <a:xfrm>
            <a:off x="2472388" y="5343645"/>
            <a:ext cx="796042" cy="796042"/>
          </a:xfrm>
          <a:prstGeom prst="noSmoking">
            <a:avLst/>
          </a:prstGeom>
          <a:solidFill>
            <a:schemeClr val="accent3">
              <a:alpha val="33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9" name="&quot;No&quot; Symbol 8"/>
          <p:cNvSpPr/>
          <p:nvPr/>
        </p:nvSpPr>
        <p:spPr>
          <a:xfrm>
            <a:off x="5370592" y="5423903"/>
            <a:ext cx="796042" cy="796042"/>
          </a:xfrm>
          <a:prstGeom prst="noSmoking">
            <a:avLst/>
          </a:prstGeom>
          <a:solidFill>
            <a:schemeClr val="accent3">
              <a:alpha val="33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5150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78824" y="6723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A" dirty="0" smtClean="0"/>
              <a:t>Download today’s data</a:t>
            </a:r>
            <a:endParaRPr lang="en-CA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1"/>
            <a:endParaRPr lang="en-CA" dirty="0" smtClean="0"/>
          </a:p>
          <a:p>
            <a:pPr lvl="1">
              <a:spcAft>
                <a:spcPts val="600"/>
              </a:spcAft>
            </a:pPr>
            <a:r>
              <a:rPr lang="en-CA" dirty="0" smtClean="0"/>
              <a:t>You can download the R scripts, data, </a:t>
            </a:r>
            <a:r>
              <a:rPr lang="en-CA" dirty="0" err="1" smtClean="0"/>
              <a:t>etc</a:t>
            </a:r>
            <a:r>
              <a:rPr lang="en-CA" dirty="0" smtClean="0"/>
              <a:t>:</a:t>
            </a:r>
          </a:p>
          <a:p>
            <a:pPr lvl="2">
              <a:spcAft>
                <a:spcPts val="600"/>
              </a:spcAft>
            </a:pPr>
            <a:r>
              <a:rPr lang="en-CA" dirty="0" smtClean="0"/>
              <a:t>Moodle</a:t>
            </a:r>
          </a:p>
          <a:p>
            <a:pPr marL="914400" lvl="2" indent="0">
              <a:spcAft>
                <a:spcPts val="600"/>
              </a:spcAft>
              <a:buNone/>
            </a:pPr>
            <a:endParaRPr lang="en-CA" dirty="0" smtClean="0"/>
          </a:p>
          <a:p>
            <a:pPr lvl="2">
              <a:spcAft>
                <a:spcPts val="600"/>
              </a:spcAft>
            </a:pPr>
            <a:r>
              <a:rPr lang="en-CA" dirty="0" smtClean="0"/>
              <a:t>Un-compress the file and save it to your “My Documents” folder</a:t>
            </a:r>
          </a:p>
          <a:p>
            <a:pPr lvl="2">
              <a:buNone/>
            </a:pPr>
            <a:endParaRPr lang="en-CA" dirty="0" smtClean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95421" y="4520550"/>
            <a:ext cx="2147732" cy="214773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73673" y="4260109"/>
            <a:ext cx="2540000" cy="2540000"/>
          </a:xfrm>
          <a:prstGeom prst="rect">
            <a:avLst/>
          </a:prstGeom>
        </p:spPr>
      </p:pic>
      <p:sp>
        <p:nvSpPr>
          <p:cNvPr id="4" name="Right Arrow 3"/>
          <p:cNvSpPr/>
          <p:nvPr/>
        </p:nvSpPr>
        <p:spPr>
          <a:xfrm>
            <a:off x="3543153" y="5519329"/>
            <a:ext cx="949669" cy="470397"/>
          </a:xfrm>
          <a:prstGeom prst="righ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04796" y="2629398"/>
            <a:ext cx="1143890" cy="1143890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3982128" y="3014035"/>
            <a:ext cx="36308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Introduction_to_R</a:t>
            </a:r>
            <a:r>
              <a:rPr lang="en-US" dirty="0"/>
              <a:t> </a:t>
            </a:r>
            <a:r>
              <a:rPr lang="en-US" dirty="0" err="1"/>
              <a:t>project_folder.zip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295383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5400" b="1" smtClean="0"/>
              <a:t>Prep data for R</a:t>
            </a:r>
            <a:endParaRPr lang="fr-CA" sz="5400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342900" lvl="1"/>
            <a:r>
              <a:rPr lang="fr-CA" dirty="0" smtClean="0"/>
              <a:t>no notes, </a:t>
            </a:r>
            <a:r>
              <a:rPr lang="fr-CA" dirty="0" err="1" smtClean="0"/>
              <a:t>additional</a:t>
            </a:r>
            <a:r>
              <a:rPr lang="fr-CA" dirty="0" smtClean="0"/>
              <a:t> </a:t>
            </a:r>
            <a:r>
              <a:rPr lang="fr-CA" dirty="0" err="1" smtClean="0"/>
              <a:t>headings</a:t>
            </a:r>
            <a:r>
              <a:rPr lang="fr-CA" dirty="0" smtClean="0"/>
              <a:t>, </a:t>
            </a:r>
            <a:r>
              <a:rPr lang="fr-CA" dirty="0" err="1" smtClean="0"/>
              <a:t>merged</a:t>
            </a:r>
            <a:r>
              <a:rPr lang="fr-CA" dirty="0" smtClean="0"/>
              <a:t> </a:t>
            </a:r>
            <a:r>
              <a:rPr lang="fr-CA" dirty="0" err="1" smtClean="0"/>
              <a:t>cells</a:t>
            </a:r>
            <a:endParaRPr lang="fr-CA" dirty="0" smtClean="0"/>
          </a:p>
          <a:p>
            <a:endParaRPr lang="fr-CA" dirty="0" smtClean="0"/>
          </a:p>
          <a:p>
            <a:pPr marL="365760" lvl="1" indent="0">
              <a:buNone/>
            </a:pPr>
            <a:endParaRPr lang="fr-CA" dirty="0"/>
          </a:p>
        </p:txBody>
      </p:sp>
      <p:pic>
        <p:nvPicPr>
          <p:cNvPr id="5" name="Picture 4" descr="Screen Shot 2013-01-29 at 9.33.52 A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56821" y="3181535"/>
            <a:ext cx="5942847" cy="2421502"/>
          </a:xfrm>
          <a:prstGeom prst="rect">
            <a:avLst/>
          </a:prstGeom>
        </p:spPr>
      </p:pic>
      <p:sp>
        <p:nvSpPr>
          <p:cNvPr id="6" name="&quot;No&quot; Symbol 5"/>
          <p:cNvSpPr/>
          <p:nvPr/>
        </p:nvSpPr>
        <p:spPr>
          <a:xfrm>
            <a:off x="2288499" y="3596244"/>
            <a:ext cx="796042" cy="796042"/>
          </a:xfrm>
          <a:prstGeom prst="noSmoking">
            <a:avLst/>
          </a:prstGeom>
          <a:solidFill>
            <a:schemeClr val="accent3">
              <a:alpha val="33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  <p:sp>
        <p:nvSpPr>
          <p:cNvPr id="7" name="&quot;No&quot; Symbol 6"/>
          <p:cNvSpPr/>
          <p:nvPr/>
        </p:nvSpPr>
        <p:spPr>
          <a:xfrm>
            <a:off x="5253275" y="4392286"/>
            <a:ext cx="796042" cy="796042"/>
          </a:xfrm>
          <a:prstGeom prst="noSmoking">
            <a:avLst/>
          </a:prstGeom>
          <a:solidFill>
            <a:schemeClr val="accent3">
              <a:alpha val="33000"/>
            </a:schemeClr>
          </a:solidFill>
          <a:ln>
            <a:solidFill>
              <a:schemeClr val="accent3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9887220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22527" y="438054"/>
            <a:ext cx="7024744" cy="1143000"/>
          </a:xfrm>
        </p:spPr>
        <p:txBody>
          <a:bodyPr>
            <a:normAutofit/>
          </a:bodyPr>
          <a:lstStyle/>
          <a:p>
            <a:r>
              <a:rPr lang="fr-CA" sz="5400" b="1" smtClean="0"/>
              <a:t>Prep data for R</a:t>
            </a:r>
            <a:endParaRPr lang="fr-CA" sz="5400" b="1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89885" y="1602839"/>
            <a:ext cx="3643798" cy="4224341"/>
          </a:xfrm>
        </p:spPr>
        <p:txBody>
          <a:bodyPr>
            <a:normAutofit/>
          </a:bodyPr>
          <a:lstStyle/>
          <a:p>
            <a:r>
              <a:rPr lang="fr-CA" dirty="0" err="1" smtClean="0"/>
              <a:t>Prefer</a:t>
            </a:r>
            <a:r>
              <a:rPr lang="fr-CA" dirty="0" smtClean="0"/>
              <a:t> long format</a:t>
            </a:r>
            <a:endParaRPr lang="fr-CA" dirty="0"/>
          </a:p>
        </p:txBody>
      </p:sp>
      <p:sp>
        <p:nvSpPr>
          <p:cNvPr id="8" name="Content Placeholder 2"/>
          <p:cNvSpPr txBox="1">
            <a:spLocks/>
          </p:cNvSpPr>
          <p:nvPr/>
        </p:nvSpPr>
        <p:spPr>
          <a:xfrm>
            <a:off x="589885" y="2155546"/>
            <a:ext cx="3643798" cy="3671634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CA" dirty="0" smtClean="0"/>
              <a:t>Wide</a:t>
            </a:r>
          </a:p>
          <a:p>
            <a:pPr lvl="3"/>
            <a:r>
              <a:rPr lang="fr-CA" dirty="0" err="1" smtClean="0"/>
              <a:t>Each</a:t>
            </a:r>
            <a:r>
              <a:rPr lang="fr-CA" dirty="0" smtClean="0"/>
              <a:t> </a:t>
            </a:r>
            <a:r>
              <a:rPr lang="fr-CA" dirty="0" err="1" smtClean="0"/>
              <a:t>level</a:t>
            </a:r>
            <a:r>
              <a:rPr lang="fr-CA" dirty="0" smtClean="0"/>
              <a:t> of a factor </a:t>
            </a:r>
            <a:r>
              <a:rPr lang="fr-CA" dirty="0" err="1" smtClean="0"/>
              <a:t>gets</a:t>
            </a:r>
            <a:r>
              <a:rPr lang="fr-CA" dirty="0" smtClean="0"/>
              <a:t> a </a:t>
            </a:r>
            <a:r>
              <a:rPr lang="fr-CA" dirty="0" err="1" smtClean="0"/>
              <a:t>column</a:t>
            </a:r>
            <a:endParaRPr lang="fr-CA" dirty="0" smtClean="0"/>
          </a:p>
          <a:p>
            <a:pPr lvl="3"/>
            <a:r>
              <a:rPr lang="fr-CA" dirty="0" smtClean="0"/>
              <a:t>Multiple </a:t>
            </a:r>
            <a:r>
              <a:rPr lang="fr-CA" dirty="0" err="1" smtClean="0"/>
              <a:t>measurements</a:t>
            </a:r>
            <a:r>
              <a:rPr lang="fr-CA" dirty="0" smtClean="0"/>
              <a:t> per </a:t>
            </a:r>
            <a:r>
              <a:rPr lang="fr-CA" dirty="0" err="1" smtClean="0"/>
              <a:t>row</a:t>
            </a:r>
            <a:endParaRPr lang="fr-CA" dirty="0" smtClean="0"/>
          </a:p>
          <a:p>
            <a:pPr lvl="3"/>
            <a:r>
              <a:rPr lang="fr-CA" dirty="0" smtClean="0"/>
              <a:t>Excel, SPSS…</a:t>
            </a:r>
          </a:p>
          <a:p>
            <a:pPr lvl="2"/>
            <a:r>
              <a:rPr lang="fr-CA" dirty="0" smtClean="0"/>
              <a:t>Pros</a:t>
            </a:r>
          </a:p>
          <a:p>
            <a:pPr lvl="3"/>
            <a:r>
              <a:rPr lang="fr-CA" dirty="0" err="1" smtClean="0"/>
              <a:t>Plays</a:t>
            </a:r>
            <a:r>
              <a:rPr lang="fr-CA" dirty="0" smtClean="0"/>
              <a:t> </a:t>
            </a:r>
            <a:r>
              <a:rPr lang="fr-CA" dirty="0" err="1" smtClean="0"/>
              <a:t>nice</a:t>
            </a:r>
            <a:r>
              <a:rPr lang="fr-CA" dirty="0" smtClean="0"/>
              <a:t> </a:t>
            </a:r>
            <a:r>
              <a:rPr lang="fr-CA" dirty="0" err="1" smtClean="0"/>
              <a:t>with</a:t>
            </a:r>
            <a:r>
              <a:rPr lang="fr-CA" dirty="0" smtClean="0"/>
              <a:t> </a:t>
            </a:r>
            <a:r>
              <a:rPr lang="fr-CA" dirty="0" err="1" smtClean="0"/>
              <a:t>humans</a:t>
            </a:r>
            <a:endParaRPr lang="fr-CA" dirty="0" smtClean="0"/>
          </a:p>
          <a:p>
            <a:pPr lvl="4"/>
            <a:r>
              <a:rPr lang="fr-CA" dirty="0" smtClean="0"/>
              <a:t>No data </a:t>
            </a:r>
            <a:r>
              <a:rPr lang="fr-CA" dirty="0" err="1" smtClean="0"/>
              <a:t>repetition</a:t>
            </a:r>
            <a:endParaRPr lang="fr-CA" dirty="0" smtClean="0"/>
          </a:p>
          <a:p>
            <a:pPr lvl="4"/>
            <a:r>
              <a:rPr lang="fr-CA" dirty="0" smtClean="0"/>
              <a:t>“</a:t>
            </a:r>
            <a:r>
              <a:rPr lang="fr-CA" dirty="0" err="1" smtClean="0"/>
              <a:t>Eyeballable</a:t>
            </a:r>
            <a:r>
              <a:rPr lang="fr-CA" dirty="0" smtClean="0"/>
              <a:t>”</a:t>
            </a:r>
          </a:p>
          <a:p>
            <a:pPr lvl="2"/>
            <a:r>
              <a:rPr lang="fr-CA" dirty="0" smtClean="0"/>
              <a:t>Cons</a:t>
            </a:r>
          </a:p>
          <a:p>
            <a:pPr lvl="3"/>
            <a:r>
              <a:rPr lang="fr-CA" dirty="0" err="1" smtClean="0"/>
              <a:t>Does</a:t>
            </a:r>
            <a:r>
              <a:rPr lang="fr-CA" dirty="0" smtClean="0"/>
              <a:t> not </a:t>
            </a:r>
            <a:r>
              <a:rPr lang="fr-CA" dirty="0" err="1" smtClean="0"/>
              <a:t>play</a:t>
            </a:r>
            <a:r>
              <a:rPr lang="fr-CA" dirty="0" smtClean="0"/>
              <a:t> </a:t>
            </a:r>
            <a:r>
              <a:rPr lang="fr-CA" dirty="0" err="1" smtClean="0"/>
              <a:t>nice</a:t>
            </a:r>
            <a:r>
              <a:rPr lang="fr-CA" dirty="0" smtClean="0"/>
              <a:t> </a:t>
            </a:r>
            <a:r>
              <a:rPr lang="fr-CA" dirty="0" err="1" smtClean="0"/>
              <a:t>with</a:t>
            </a:r>
            <a:r>
              <a:rPr lang="fr-CA" dirty="0" smtClean="0"/>
              <a:t> R</a:t>
            </a:r>
          </a:p>
        </p:txBody>
      </p:sp>
      <p:sp>
        <p:nvSpPr>
          <p:cNvPr id="9" name="Content Placeholder 2"/>
          <p:cNvSpPr txBox="1">
            <a:spLocks/>
          </p:cNvSpPr>
          <p:nvPr/>
        </p:nvSpPr>
        <p:spPr>
          <a:xfrm>
            <a:off x="4233683" y="1959009"/>
            <a:ext cx="4400006" cy="290096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640080" indent="-27432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2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2pPr>
            <a:lvl3pPr marL="91440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20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3pPr>
            <a:lvl4pPr marL="112471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8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4pPr>
            <a:lvl5pPr marL="132588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600" kern="1200" baseline="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5pPr>
            <a:lvl6pPr marL="1517904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6pPr>
            <a:lvl7pPr marL="1719072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7pPr>
            <a:lvl8pPr marL="1920240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8pPr>
            <a:lvl9pPr marL="2121408" indent="-228600" algn="l" defTabSz="914400" rtl="0" eaLnBrk="1" latinLnBrk="0" hangingPunct="1">
              <a:spcBef>
                <a:spcPct val="20000"/>
              </a:spcBef>
              <a:buClr>
                <a:schemeClr val="accent1"/>
              </a:buClr>
              <a:buSzPct val="76000"/>
              <a:buFont typeface="Wingdings 2" pitchFamily="18" charset="2"/>
              <a:buChar char=""/>
              <a:defRPr sz="14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9pPr>
          </a:lstStyle>
          <a:p>
            <a:pPr lvl="1"/>
            <a:r>
              <a:rPr lang="fr-CA" sz="1800" smtClean="0"/>
              <a:t>Long</a:t>
            </a:r>
          </a:p>
          <a:p>
            <a:pPr lvl="3"/>
            <a:r>
              <a:rPr lang="fr-CA" sz="1400" smtClean="0"/>
              <a:t>Levels are expressed in a column</a:t>
            </a:r>
          </a:p>
          <a:p>
            <a:pPr lvl="3"/>
            <a:r>
              <a:rPr lang="fr-CA" sz="1400" smtClean="0"/>
              <a:t>One measured value per row</a:t>
            </a:r>
          </a:p>
          <a:p>
            <a:pPr lvl="3"/>
            <a:r>
              <a:rPr lang="fr-CA" sz="1400" smtClean="0"/>
              <a:t>eg. really long: XML, JSON (tag:content pairs)</a:t>
            </a:r>
          </a:p>
          <a:p>
            <a:pPr lvl="2"/>
            <a:r>
              <a:rPr lang="fr-CA" sz="1600" smtClean="0"/>
              <a:t>Pros</a:t>
            </a:r>
          </a:p>
          <a:p>
            <a:pPr lvl="3"/>
            <a:r>
              <a:rPr lang="fr-CA" sz="1400" smtClean="0"/>
              <a:t>Plays nice with computers (API, databases, plyr, ggplot2…)</a:t>
            </a:r>
          </a:p>
          <a:p>
            <a:pPr lvl="2"/>
            <a:r>
              <a:rPr lang="fr-CA" sz="1600" smtClean="0"/>
              <a:t>Cons</a:t>
            </a:r>
          </a:p>
          <a:p>
            <a:pPr lvl="3"/>
            <a:r>
              <a:rPr lang="fr-CA" sz="1400" smtClean="0"/>
              <a:t>Does not play nice with humans</a:t>
            </a:r>
          </a:p>
          <a:p>
            <a:pPr lvl="4"/>
            <a:r>
              <a:rPr lang="fr-CA" sz="1400" smtClean="0"/>
              <a:t>Lots of copy pasting and forget eyeballing it!</a:t>
            </a:r>
          </a:p>
          <a:p>
            <a:pPr lvl="2"/>
            <a:endParaRPr lang="fr-CA" sz="1600" smtClean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92404" y="5208262"/>
            <a:ext cx="3841285" cy="1237836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25" y="5652278"/>
            <a:ext cx="3977368" cy="793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8308873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sz="5400" b="1" dirty="0" err="1" smtClean="0"/>
              <a:t>Prep</a:t>
            </a:r>
            <a:r>
              <a:rPr lang="fr-CA" sz="5400" b="1" dirty="0" smtClean="0"/>
              <a:t> data for R</a:t>
            </a:r>
            <a:endParaRPr lang="fr-CA" sz="5400" b="1" dirty="0"/>
          </a:p>
        </p:txBody>
      </p:sp>
      <p:sp>
        <p:nvSpPr>
          <p:cNvPr id="4" name="Content Placeholder 3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A" dirty="0" smtClean="0"/>
              <a:t>It is possible to do all your data prep work within R</a:t>
            </a:r>
          </a:p>
          <a:p>
            <a:pPr lvl="1"/>
            <a:r>
              <a:rPr lang="en-CA" dirty="0" smtClean="0"/>
              <a:t>Saves time for large datasets</a:t>
            </a:r>
          </a:p>
          <a:p>
            <a:pPr lvl="1"/>
            <a:r>
              <a:rPr lang="en-CA" dirty="0" smtClean="0"/>
              <a:t>keeps original data intact</a:t>
            </a:r>
          </a:p>
          <a:p>
            <a:pPr lvl="1"/>
            <a:r>
              <a:rPr lang="en-CA" dirty="0" smtClean="0"/>
              <a:t>Can switch between long and wide easily</a:t>
            </a:r>
          </a:p>
          <a:p>
            <a:pPr lvl="1"/>
            <a:r>
              <a:rPr lang="en-US" dirty="0" smtClean="0">
                <a:hlinkClick r:id="rId3"/>
              </a:rPr>
              <a:t>https://www.zoology.ubc.ca/~schluter/R/data/</a:t>
            </a:r>
            <a:r>
              <a:rPr lang="en-US" dirty="0" smtClean="0"/>
              <a:t> is a really helpful page for this</a:t>
            </a:r>
            <a:endParaRPr lang="en-CA" dirty="0" smtClean="0"/>
          </a:p>
          <a:p>
            <a:pPr lvl="1">
              <a:buNone/>
            </a:pPr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7515026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890" y="719909"/>
            <a:ext cx="7024744" cy="1143000"/>
          </a:xfrm>
        </p:spPr>
        <p:txBody>
          <a:bodyPr>
            <a:normAutofit/>
          </a:bodyPr>
          <a:lstStyle/>
          <a:p>
            <a:r>
              <a:rPr lang="fr-CA" sz="5400" b="1" dirty="0" smtClean="0"/>
              <a:t>Use </a:t>
            </a:r>
            <a:r>
              <a:rPr lang="fr-CA" sz="5400" b="1" dirty="0" err="1" smtClean="0"/>
              <a:t>your</a:t>
            </a:r>
            <a:r>
              <a:rPr lang="fr-CA" sz="5400" b="1" dirty="0" smtClean="0"/>
              <a:t>  data</a:t>
            </a:r>
            <a:endParaRPr lang="fr-CA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43492" y="2323652"/>
            <a:ext cx="5785199" cy="4127238"/>
          </a:xfrm>
        </p:spPr>
        <p:txBody>
          <a:bodyPr>
            <a:normAutofit fontScale="85000" lnSpcReduction="20000"/>
          </a:bodyPr>
          <a:lstStyle/>
          <a:p>
            <a:r>
              <a:rPr lang="en-CA" dirty="0" smtClean="0"/>
              <a:t>Try to load, manipulate, and save your own data* in R</a:t>
            </a:r>
          </a:p>
          <a:p>
            <a:pPr lvl="1"/>
            <a:r>
              <a:rPr lang="en-CA" dirty="0" smtClean="0"/>
              <a:t>if it doesn’t load properly, try to make the appropriate changes</a:t>
            </a:r>
          </a:p>
          <a:p>
            <a:pPr lvl="1"/>
            <a:r>
              <a:rPr lang="en-CA" dirty="0" smtClean="0"/>
              <a:t>Remember to clear your workspace first!</a:t>
            </a:r>
          </a:p>
          <a:p>
            <a:pPr lvl="1"/>
            <a:r>
              <a:rPr lang="en-CA" dirty="0" smtClean="0"/>
              <a:t>When you are finished, try opening your exported data in excel</a:t>
            </a:r>
          </a:p>
          <a:p>
            <a:pPr>
              <a:buNone/>
            </a:pPr>
            <a:endParaRPr lang="en-CA" dirty="0" smtClean="0"/>
          </a:p>
          <a:p>
            <a:pPr>
              <a:buFontTx/>
              <a:buChar char="•"/>
            </a:pPr>
            <a:r>
              <a:rPr lang="en-CA" sz="2000" dirty="0" smtClean="0"/>
              <a:t>If you don’t have your own data, work with your neighbour or</a:t>
            </a:r>
          </a:p>
          <a:p>
            <a:pPr lvl="1">
              <a:buFontTx/>
              <a:buChar char="•"/>
            </a:pPr>
            <a:r>
              <a:rPr lang="en-CA" sz="1800" dirty="0" smtClean="0"/>
              <a:t>“</a:t>
            </a:r>
            <a:r>
              <a:rPr lang="en-CA" sz="1800" dirty="0" err="1" smtClean="0"/>
              <a:t>iris_broken.txt</a:t>
            </a:r>
            <a:r>
              <a:rPr lang="en-CA" sz="1800" dirty="0" smtClean="0"/>
              <a:t>”</a:t>
            </a:r>
          </a:p>
          <a:p>
            <a:pPr>
              <a:buNone/>
            </a:pPr>
            <a:endParaRPr lang="en-CA" dirty="0" smtClean="0"/>
          </a:p>
          <a:p>
            <a:pPr>
              <a:buNone/>
            </a:pPr>
            <a:endParaRPr lang="en-CA" dirty="0" smtClean="0"/>
          </a:p>
        </p:txBody>
      </p:sp>
      <p:pic>
        <p:nvPicPr>
          <p:cNvPr id="22" name="Picture 21" descr="Untitle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9329" y="719909"/>
            <a:ext cx="1542960" cy="16037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29552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122856" y="2090789"/>
            <a:ext cx="5968926" cy="4035374"/>
          </a:xfrm>
        </p:spPr>
        <p:txBody>
          <a:bodyPr>
            <a:normAutofit fontScale="92500" lnSpcReduction="10000"/>
          </a:bodyPr>
          <a:lstStyle/>
          <a:p>
            <a:r>
              <a:rPr lang="en-CA" sz="2800" dirty="0" smtClean="0"/>
              <a:t>Read in the file "CO2_broken.csv”</a:t>
            </a:r>
          </a:p>
          <a:p>
            <a:pPr lvl="1"/>
            <a:r>
              <a:rPr lang="en-CA" sz="2600" dirty="0" smtClean="0"/>
              <a:t>This is probably what your data or the data you downloaded looks like</a:t>
            </a:r>
          </a:p>
          <a:p>
            <a:pPr lvl="1"/>
            <a:r>
              <a:rPr lang="en-CA" sz="2600" dirty="0" smtClean="0"/>
              <a:t>You can do it in R (or not…) </a:t>
            </a:r>
            <a:endParaRPr lang="en-CA" sz="2800" dirty="0" smtClean="0"/>
          </a:p>
          <a:p>
            <a:pPr lvl="1"/>
            <a:endParaRPr lang="en-CA" sz="2800" i="1" dirty="0" smtClean="0"/>
          </a:p>
          <a:p>
            <a:pPr lvl="1"/>
            <a:r>
              <a:rPr lang="en-CA" sz="2400" dirty="0" smtClean="0"/>
              <a:t>Please give it a try before looking at the script provided</a:t>
            </a:r>
          </a:p>
          <a:p>
            <a:pPr lvl="1"/>
            <a:r>
              <a:rPr lang="en-CA" sz="2400" dirty="0" smtClean="0"/>
              <a:t>DO: work with your neighbours and have FUN!</a:t>
            </a:r>
          </a:p>
          <a:p>
            <a:pPr lvl="1"/>
            <a:r>
              <a:rPr lang="en-CA" sz="2400" dirty="0" smtClean="0"/>
              <a:t>HINT: There are 4 errors</a:t>
            </a:r>
          </a:p>
        </p:txBody>
      </p:sp>
      <p:pic>
        <p:nvPicPr>
          <p:cNvPr id="4" name="Picture 3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106" y="730150"/>
            <a:ext cx="1309069" cy="1360639"/>
          </a:xfrm>
          <a:prstGeom prst="rect">
            <a:avLst/>
          </a:prstGeom>
        </p:spPr>
      </p:pic>
      <p:sp>
        <p:nvSpPr>
          <p:cNvPr id="23" name="Title 1"/>
          <p:cNvSpPr txBox="1">
            <a:spLocks/>
          </p:cNvSpPr>
          <p:nvPr/>
        </p:nvSpPr>
        <p:spPr>
          <a:xfrm>
            <a:off x="854890" y="719909"/>
            <a:ext cx="7024744" cy="11430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fr-CA" sz="4800" b="1" i="0" u="none" strike="noStrike" kern="1200" cap="none" spc="0" normalizeH="0" baseline="0" noProof="0" dirty="0" smtClean="0">
                <a:ln>
                  <a:noFill/>
                </a:ln>
                <a:solidFill>
                  <a:schemeClr val="accent1"/>
                </a:solidFill>
                <a:effectLst/>
                <a:uLnTx/>
                <a:uFillTx/>
                <a:latin typeface="+mj-lt"/>
                <a:ea typeface="+mj-ea"/>
                <a:cs typeface="+mj-cs"/>
              </a:rPr>
              <a:t>Harder Challenge</a:t>
            </a:r>
            <a:endParaRPr kumimoji="0" lang="fr-CA" sz="4800" b="1" i="0" u="none" strike="noStrike" kern="1200" cap="none" spc="0" normalizeH="0" baseline="0" noProof="0" dirty="0">
              <a:ln>
                <a:noFill/>
              </a:ln>
              <a:solidFill>
                <a:schemeClr val="accent1"/>
              </a:solidFill>
              <a:effectLst/>
              <a:uLnTx/>
              <a:uFillTx/>
              <a:latin typeface="+mj-lt"/>
              <a:ea typeface="+mj-ea"/>
              <a:cs typeface="+mj-cs"/>
            </a:endParaRPr>
          </a:p>
        </p:txBody>
      </p:sp>
    </p:spTree>
    <p:extLst>
      <p:ext uri="{BB962C8B-B14F-4D97-AF65-F5344CB8AC3E}">
        <p14:creationId xmlns:p14="http://schemas.microsoft.com/office/powerpoint/2010/main" val="385706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2442" y="474506"/>
            <a:ext cx="6303847" cy="1378482"/>
          </a:xfrm>
        </p:spPr>
        <p:txBody>
          <a:bodyPr>
            <a:noAutofit/>
          </a:bodyPr>
          <a:lstStyle/>
          <a:p>
            <a:r>
              <a:rPr lang="fr-CA" sz="4400" b="1" dirty="0" smtClean="0"/>
              <a:t>Fixing CO2_broken.csv</a:t>
            </a:r>
            <a:endParaRPr lang="fr-CA" sz="4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013180" y="2090789"/>
            <a:ext cx="5968926" cy="4035374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CA" sz="2400" dirty="0" smtClean="0"/>
              <a:t>HINT: There are 4 errors</a:t>
            </a:r>
          </a:p>
          <a:p>
            <a:pPr lvl="1"/>
            <a:r>
              <a:rPr lang="en-CA" sz="2400" dirty="0" smtClean="0"/>
              <a:t>Some useful functions:</a:t>
            </a:r>
          </a:p>
          <a:p>
            <a:pPr lvl="2"/>
            <a:r>
              <a:rPr lang="en-CA" dirty="0" smtClean="0"/>
              <a:t>head()</a:t>
            </a:r>
          </a:p>
          <a:p>
            <a:pPr lvl="2"/>
            <a:r>
              <a:rPr lang="en-CA" dirty="0" err="1" smtClean="0"/>
              <a:t>str</a:t>
            </a:r>
            <a:r>
              <a:rPr lang="en-CA" dirty="0" smtClean="0"/>
              <a:t>()</a:t>
            </a:r>
          </a:p>
          <a:p>
            <a:pPr lvl="2"/>
            <a:r>
              <a:rPr lang="en-CA" dirty="0" smtClean="0">
                <a:latin typeface="Helvetica"/>
                <a:cs typeface="Helvetica"/>
              </a:rPr>
              <a:t>?</a:t>
            </a:r>
            <a:r>
              <a:rPr lang="en-CA" dirty="0" err="1" smtClean="0"/>
              <a:t>read.csv</a:t>
            </a:r>
            <a:r>
              <a:rPr lang="en-CA" dirty="0" smtClean="0"/>
              <a:t> – look at some of the options for how to load a .</a:t>
            </a:r>
            <a:r>
              <a:rPr lang="en-CA" dirty="0" err="1" smtClean="0"/>
              <a:t>csv</a:t>
            </a:r>
            <a:endParaRPr lang="en-CA" dirty="0" smtClean="0"/>
          </a:p>
          <a:p>
            <a:pPr lvl="2"/>
            <a:r>
              <a:rPr lang="en-CA" dirty="0" err="1" smtClean="0"/>
              <a:t>as.numeric</a:t>
            </a:r>
            <a:r>
              <a:rPr lang="en-CA" dirty="0" smtClean="0"/>
              <a:t>()</a:t>
            </a:r>
          </a:p>
          <a:p>
            <a:pPr lvl="2"/>
            <a:r>
              <a:rPr lang="en-CA" dirty="0" smtClean="0"/>
              <a:t>levels()</a:t>
            </a:r>
          </a:p>
          <a:p>
            <a:pPr lvl="2"/>
            <a:r>
              <a:rPr lang="en-CA" dirty="0" err="1" smtClean="0"/>
              <a:t>gsub</a:t>
            </a:r>
            <a:r>
              <a:rPr lang="en-CA" dirty="0" smtClean="0"/>
              <a:t>()</a:t>
            </a:r>
          </a:p>
          <a:p>
            <a:pPr lvl="2"/>
            <a:r>
              <a:rPr lang="en-CA" dirty="0" smtClean="0"/>
              <a:t>sappy()</a:t>
            </a:r>
          </a:p>
          <a:p>
            <a:pPr lvl="2"/>
            <a:r>
              <a:rPr lang="en-CA" dirty="0" err="1" smtClean="0"/>
              <a:t>as.data.frame</a:t>
            </a:r>
            <a:r>
              <a:rPr lang="en-CA" dirty="0" smtClean="0"/>
              <a:t>()</a:t>
            </a:r>
          </a:p>
          <a:p>
            <a:pPr lvl="2"/>
            <a:endParaRPr lang="en-CA" dirty="0" smtClean="0"/>
          </a:p>
          <a:p>
            <a:pPr lvl="2"/>
            <a:endParaRPr lang="en-CA" dirty="0" smtClean="0"/>
          </a:p>
          <a:p>
            <a:pPr lvl="2"/>
            <a:endParaRPr lang="en-CA" dirty="0" smtClean="0"/>
          </a:p>
        </p:txBody>
      </p:sp>
      <p:pic>
        <p:nvPicPr>
          <p:cNvPr id="4" name="Picture 3" descr="Untitle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82106" y="730150"/>
            <a:ext cx="1309069" cy="13606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70657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568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b="1" dirty="0" smtClean="0"/>
              <a:t>Broken data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00200"/>
            <a:ext cx="8229600" cy="471062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Try to read in the data file: </a:t>
            </a:r>
            <a:r>
              <a:rPr lang="en-US" sz="2800" i="1" dirty="0" err="1" smtClean="0"/>
              <a:t>iris_broken.csv</a:t>
            </a:r>
            <a:endParaRPr lang="en-US" sz="2800" i="1" dirty="0" smtClean="0"/>
          </a:p>
          <a:p>
            <a:endParaRPr lang="en-US" sz="2800" dirty="0"/>
          </a:p>
          <a:p>
            <a:endParaRPr lang="en-US" sz="2800" dirty="0" smtClean="0"/>
          </a:p>
          <a:p>
            <a:endParaRPr lang="en-US" sz="2800" dirty="0"/>
          </a:p>
          <a:p>
            <a:endParaRPr lang="en-US" sz="2800" dirty="0" smtClean="0"/>
          </a:p>
          <a:p>
            <a:pPr marL="0" indent="0">
              <a:buNone/>
            </a:pPr>
            <a:endParaRPr lang="en-US" sz="2800" dirty="0" smtClean="0"/>
          </a:p>
          <a:p>
            <a:r>
              <a:rPr lang="en-US" sz="2800" dirty="0" smtClean="0"/>
              <a:t>It didn’t work because the extension was </a:t>
            </a:r>
            <a:r>
              <a:rPr lang="en-US" sz="2800" i="1" dirty="0" smtClean="0"/>
              <a:t>.txt </a:t>
            </a:r>
            <a:r>
              <a:rPr lang="en-US" sz="2800" dirty="0" smtClean="0"/>
              <a:t>and not </a:t>
            </a:r>
            <a:r>
              <a:rPr lang="en-US" sz="2800" i="1" dirty="0" smtClean="0"/>
              <a:t>.</a:t>
            </a:r>
            <a:r>
              <a:rPr lang="en-US" sz="2800" i="1" dirty="0" err="1" smtClean="0"/>
              <a:t>csv</a:t>
            </a:r>
            <a:endParaRPr lang="en-US" sz="2800" i="1" dirty="0"/>
          </a:p>
        </p:txBody>
      </p:sp>
      <p:sp>
        <p:nvSpPr>
          <p:cNvPr id="4" name="TextBox 3"/>
          <p:cNvSpPr txBox="1"/>
          <p:nvPr/>
        </p:nvSpPr>
        <p:spPr>
          <a:xfrm>
            <a:off x="767235" y="2235833"/>
            <a:ext cx="7354886" cy="400110"/>
          </a:xfrm>
          <a:prstGeom prst="rect">
            <a:avLst/>
          </a:prstGeom>
          <a:solidFill>
            <a:srgbClr val="264890">
              <a:alpha val="10000"/>
            </a:srgbClr>
          </a:solidFill>
          <a:ln w="19050" cmpd="sng">
            <a:solidFill>
              <a:srgbClr val="26489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&lt;-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read.csv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("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iris_broken.csv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")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67235" y="2950242"/>
            <a:ext cx="7354885" cy="1631216"/>
          </a:xfrm>
          <a:prstGeom prst="rect">
            <a:avLst/>
          </a:prstGeom>
          <a:solidFill>
            <a:schemeClr val="tx1">
              <a:alpha val="10000"/>
            </a:schemeClr>
          </a:solidFill>
          <a:ln w="19050" cmpd="sng">
            <a:solidFill>
              <a:srgbClr val="4C774D"/>
            </a:solidFill>
            <a:prstDash val="sysDash"/>
          </a:ln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Calibri (Body)"/>
                <a:cs typeface="Calibri (Body)"/>
              </a:rPr>
              <a:t>&gt; </a:t>
            </a:r>
            <a:r>
              <a:rPr lang="en-US" sz="2000" dirty="0" err="1">
                <a:latin typeface="Calibri (Body)"/>
                <a:cs typeface="Calibri (Body)"/>
              </a:rPr>
              <a:t>iris_data</a:t>
            </a:r>
            <a:r>
              <a:rPr lang="en-US" sz="2000" dirty="0">
                <a:latin typeface="Calibri (Body)"/>
                <a:cs typeface="Calibri (Body)"/>
              </a:rPr>
              <a:t>&lt;-</a:t>
            </a:r>
            <a:r>
              <a:rPr lang="en-US" sz="2000" dirty="0" err="1">
                <a:latin typeface="Calibri (Body)"/>
                <a:cs typeface="Calibri (Body)"/>
              </a:rPr>
              <a:t>read.csv</a:t>
            </a:r>
            <a:r>
              <a:rPr lang="en-US" sz="2000" dirty="0">
                <a:latin typeface="Calibri (Body)"/>
                <a:cs typeface="Calibri (Body)"/>
              </a:rPr>
              <a:t>("</a:t>
            </a:r>
            <a:r>
              <a:rPr lang="en-US" sz="2000" dirty="0" err="1">
                <a:latin typeface="Calibri (Body)"/>
                <a:cs typeface="Calibri (Body)"/>
              </a:rPr>
              <a:t>iris_broken.csv</a:t>
            </a:r>
            <a:r>
              <a:rPr lang="en-US" sz="2000" dirty="0">
                <a:latin typeface="Calibri (Body)"/>
                <a:cs typeface="Calibri (Body)"/>
              </a:rPr>
              <a:t>")</a:t>
            </a:r>
          </a:p>
          <a:p>
            <a:r>
              <a:rPr lang="en-US" sz="2000" dirty="0">
                <a:latin typeface="Calibri (Body)"/>
                <a:cs typeface="Calibri (Body)"/>
              </a:rPr>
              <a:t>Error in file(file, "</a:t>
            </a:r>
            <a:r>
              <a:rPr lang="en-US" sz="2000" dirty="0" err="1">
                <a:latin typeface="Calibri (Body)"/>
                <a:cs typeface="Calibri (Body)"/>
              </a:rPr>
              <a:t>rt</a:t>
            </a:r>
            <a:r>
              <a:rPr lang="en-US" sz="2000" dirty="0">
                <a:latin typeface="Calibri (Body)"/>
                <a:cs typeface="Calibri (Body)"/>
              </a:rPr>
              <a:t>") : cannot open the connection</a:t>
            </a:r>
          </a:p>
          <a:p>
            <a:r>
              <a:rPr lang="en-US" sz="2000" dirty="0">
                <a:latin typeface="Calibri (Body)"/>
                <a:cs typeface="Calibri (Body)"/>
              </a:rPr>
              <a:t>In addition: Warning message:</a:t>
            </a:r>
          </a:p>
          <a:p>
            <a:r>
              <a:rPr lang="en-US" sz="2000" dirty="0">
                <a:latin typeface="Calibri (Body)"/>
                <a:cs typeface="Calibri (Body)"/>
              </a:rPr>
              <a:t>In file(file, "</a:t>
            </a:r>
            <a:r>
              <a:rPr lang="en-US" sz="2000" dirty="0" err="1">
                <a:latin typeface="Calibri (Body)"/>
                <a:cs typeface="Calibri (Body)"/>
              </a:rPr>
              <a:t>rt</a:t>
            </a:r>
            <a:r>
              <a:rPr lang="en-US" sz="2000" dirty="0">
                <a:latin typeface="Calibri (Body)"/>
                <a:cs typeface="Calibri (Body)"/>
              </a:rPr>
              <a:t>") :</a:t>
            </a:r>
          </a:p>
          <a:p>
            <a:r>
              <a:rPr lang="en-US" sz="2000" dirty="0">
                <a:latin typeface="Calibri (Body)"/>
                <a:cs typeface="Calibri (Body)"/>
              </a:rPr>
              <a:t>  cannot open file '</a:t>
            </a:r>
            <a:r>
              <a:rPr lang="en-US" sz="2000" dirty="0" err="1">
                <a:latin typeface="Calibri (Body)"/>
                <a:cs typeface="Calibri (Body)"/>
              </a:rPr>
              <a:t>iris_broken.csv</a:t>
            </a:r>
            <a:r>
              <a:rPr lang="en-US" sz="2000" dirty="0">
                <a:latin typeface="Calibri (Body)"/>
                <a:cs typeface="Calibri (Body)"/>
              </a:rPr>
              <a:t>': No such file or directory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767234" y="5753067"/>
            <a:ext cx="7354885" cy="400110"/>
          </a:xfrm>
          <a:prstGeom prst="rect">
            <a:avLst/>
          </a:prstGeom>
          <a:solidFill>
            <a:srgbClr val="264890">
              <a:alpha val="10000"/>
            </a:srgbClr>
          </a:solidFill>
          <a:ln w="19050" cmpd="sng">
            <a:solidFill>
              <a:srgbClr val="26489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&lt;-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read.csv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("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iris_broken.txt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")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349541" y="0"/>
            <a:ext cx="177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rgbClr val="FF0000"/>
                </a:solidFill>
              </a:rPr>
              <a:t>ERROR 1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77011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6204" y="564504"/>
            <a:ext cx="7024744" cy="1143000"/>
          </a:xfrm>
        </p:spPr>
        <p:txBody>
          <a:bodyPr>
            <a:normAutofit/>
          </a:bodyPr>
          <a:lstStyle/>
          <a:p>
            <a:r>
              <a:rPr lang="en-US" sz="5400" b="1" dirty="0" smtClean="0"/>
              <a:t>Broken data</a:t>
            </a:r>
            <a:endParaRPr lang="en-US" sz="5400" b="1" dirty="0"/>
          </a:p>
        </p:txBody>
      </p:sp>
      <p:sp>
        <p:nvSpPr>
          <p:cNvPr id="6" name="Content Placeholder 2"/>
          <p:cNvSpPr>
            <a:spLocks noGrp="1"/>
          </p:cNvSpPr>
          <p:nvPr>
            <p:ph idx="1"/>
          </p:nvPr>
        </p:nvSpPr>
        <p:spPr>
          <a:xfrm>
            <a:off x="357158" y="1580211"/>
            <a:ext cx="8229600" cy="1085609"/>
          </a:xfrm>
        </p:spPr>
        <p:txBody>
          <a:bodyPr>
            <a:normAutofit/>
          </a:bodyPr>
          <a:lstStyle/>
          <a:p>
            <a:r>
              <a:rPr lang="en-US" sz="2800" dirty="0" smtClean="0"/>
              <a:t>The data appears to be lumped into one line!</a:t>
            </a:r>
            <a:endParaRPr lang="en-US" sz="2800" dirty="0"/>
          </a:p>
        </p:txBody>
      </p:sp>
      <p:sp>
        <p:nvSpPr>
          <p:cNvPr id="4" name="Rectangle 3"/>
          <p:cNvSpPr/>
          <p:nvPr/>
        </p:nvSpPr>
        <p:spPr>
          <a:xfrm>
            <a:off x="650172" y="3000178"/>
            <a:ext cx="7756713" cy="3416320"/>
          </a:xfrm>
          <a:prstGeom prst="rect">
            <a:avLst/>
          </a:prstGeom>
          <a:solidFill>
            <a:schemeClr val="tx1">
              <a:alpha val="12000"/>
            </a:schemeClr>
          </a:solidFill>
          <a:ln w="19050" cmpd="sng">
            <a:solidFill>
              <a:srgbClr val="4C774D"/>
            </a:solidFill>
            <a:prstDash val="sysDash"/>
          </a:ln>
        </p:spPr>
        <p:txBody>
          <a:bodyPr wrap="square">
            <a:spAutoFit/>
          </a:bodyPr>
          <a:lstStyle/>
          <a:p>
            <a:r>
              <a:rPr lang="en-US" dirty="0"/>
              <a:t>&gt; head(</a:t>
            </a:r>
            <a:r>
              <a:rPr lang="en-US" dirty="0" err="1"/>
              <a:t>iris_data</a:t>
            </a:r>
            <a:r>
              <a:rPr lang="en-US" dirty="0"/>
              <a:t>)</a:t>
            </a:r>
          </a:p>
          <a:p>
            <a:r>
              <a:rPr lang="en-US" dirty="0"/>
              <a:t>             </a:t>
            </a:r>
            <a:r>
              <a:rPr lang="en-US" dirty="0" err="1"/>
              <a:t>I.did.my.best.to.create.the.most.annoying.file.to.import.into.R</a:t>
            </a:r>
            <a:endParaRPr lang="en-US" dirty="0"/>
          </a:p>
          <a:p>
            <a:r>
              <a:rPr lang="en-US" dirty="0"/>
              <a:t>1     This really looks like the first file I ever imported into R\t\t\t\t\t</a:t>
            </a:r>
          </a:p>
          <a:p>
            <a:r>
              <a:rPr lang="en-US" dirty="0"/>
              <a:t>2               I since do a way better job of cleaning up my data\t\t\t\t\t</a:t>
            </a:r>
          </a:p>
          <a:p>
            <a:r>
              <a:rPr lang="en-US" dirty="0"/>
              <a:t>3 But some collaborators will never diverge from their sloppy ways\t\t\t\t\t</a:t>
            </a:r>
          </a:p>
          <a:p>
            <a:r>
              <a:rPr lang="en-US" dirty="0"/>
              <a:t>4            \</a:t>
            </a:r>
            <a:r>
              <a:rPr lang="en-US" dirty="0" err="1"/>
              <a:t>tSepal.Length</a:t>
            </a:r>
            <a:r>
              <a:rPr lang="en-US" dirty="0"/>
              <a:t>\</a:t>
            </a:r>
            <a:r>
              <a:rPr lang="en-US" dirty="0" err="1"/>
              <a:t>tSepal.Width</a:t>
            </a:r>
            <a:r>
              <a:rPr lang="en-US" dirty="0"/>
              <a:t>\</a:t>
            </a:r>
            <a:r>
              <a:rPr lang="en-US" dirty="0" err="1"/>
              <a:t>tPetal.Length</a:t>
            </a:r>
            <a:r>
              <a:rPr lang="en-US" dirty="0"/>
              <a:t>\</a:t>
            </a:r>
            <a:r>
              <a:rPr lang="en-US" dirty="0" err="1"/>
              <a:t>tPetal.Width</a:t>
            </a:r>
            <a:r>
              <a:rPr lang="en-US" dirty="0"/>
              <a:t>\</a:t>
            </a:r>
            <a:r>
              <a:rPr lang="en-US" dirty="0" err="1"/>
              <a:t>tSpecies</a:t>
            </a:r>
            <a:endParaRPr lang="en-US" dirty="0"/>
          </a:p>
          <a:p>
            <a:r>
              <a:rPr lang="en-US" dirty="0"/>
              <a:t>5                                              1\t5.1\t3.5\t1.4\t0.2\</a:t>
            </a:r>
            <a:r>
              <a:rPr lang="en-US" dirty="0" err="1"/>
              <a:t>tsetosa</a:t>
            </a:r>
            <a:endParaRPr lang="en-US" dirty="0"/>
          </a:p>
          <a:p>
            <a:r>
              <a:rPr lang="en-US" dirty="0"/>
              <a:t>6                                                2\t4.9\t3\t1.4\t0.2\</a:t>
            </a:r>
            <a:r>
              <a:rPr lang="en-US" dirty="0" err="1"/>
              <a:t>tsetosa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50172" y="2405249"/>
            <a:ext cx="7756713" cy="400110"/>
          </a:xfrm>
          <a:prstGeom prst="rect">
            <a:avLst/>
          </a:prstGeom>
          <a:solidFill>
            <a:srgbClr val="264890">
              <a:alpha val="15000"/>
            </a:srgbClr>
          </a:solidFill>
          <a:ln w="19050" cmpd="sng">
            <a:solidFill>
              <a:srgbClr val="26489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head(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95654" y="42741"/>
            <a:ext cx="177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rgbClr val="FF0000"/>
                </a:solidFill>
              </a:rPr>
              <a:t>ERROR 2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05995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568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b="1" dirty="0" smtClean="0"/>
              <a:t>Broken data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1298568"/>
            <a:ext cx="8432157" cy="5448632"/>
          </a:xfrm>
        </p:spPr>
        <p:txBody>
          <a:bodyPr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2800" dirty="0" smtClean="0"/>
              <a:t>Re-import the data, but specify the </a:t>
            </a:r>
            <a:r>
              <a:rPr lang="en-US" sz="2800" i="1" dirty="0" smtClean="0"/>
              <a:t>separation</a:t>
            </a:r>
            <a:r>
              <a:rPr lang="en-US" sz="2800" dirty="0" smtClean="0"/>
              <a:t> among entries</a:t>
            </a:r>
          </a:p>
          <a:p>
            <a:pPr lvl="1">
              <a:lnSpc>
                <a:spcPct val="110000"/>
              </a:lnSpc>
              <a:buFont typeface="Arial"/>
              <a:buChar char="•"/>
            </a:pPr>
            <a:r>
              <a:rPr lang="en-US" sz="2400" dirty="0"/>
              <a:t>T</a:t>
            </a:r>
            <a:r>
              <a:rPr lang="en-US" sz="2400" dirty="0" smtClean="0"/>
              <a:t>he </a:t>
            </a:r>
            <a:r>
              <a:rPr lang="en-US" sz="2400" b="1" dirty="0" err="1" smtClean="0"/>
              <a:t>sep</a:t>
            </a:r>
            <a:r>
              <a:rPr lang="en-US" sz="2400" dirty="0" smtClean="0"/>
              <a:t> argument tells R what character separates the </a:t>
            </a:r>
            <a:r>
              <a:rPr lang="en-US" sz="2400" dirty="0"/>
              <a:t>v</a:t>
            </a:r>
            <a:r>
              <a:rPr lang="en-US" sz="2400" dirty="0" smtClean="0"/>
              <a:t>alues </a:t>
            </a:r>
            <a:r>
              <a:rPr lang="en-US" sz="2400" dirty="0"/>
              <a:t>on each line of the </a:t>
            </a:r>
            <a:r>
              <a:rPr lang="en-US" sz="2400" dirty="0" smtClean="0"/>
              <a:t>file (here; TAB was used)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 marL="0" indent="0">
              <a:lnSpc>
                <a:spcPct val="110000"/>
              </a:lnSpc>
              <a:buNone/>
            </a:pPr>
            <a:endParaRPr lang="en-US" sz="2800" dirty="0"/>
          </a:p>
          <a:p>
            <a:pPr>
              <a:lnSpc>
                <a:spcPct val="110000"/>
              </a:lnSpc>
            </a:pPr>
            <a:r>
              <a:rPr lang="en-US" sz="2800" dirty="0" smtClean="0"/>
              <a:t>The </a:t>
            </a:r>
            <a:r>
              <a:rPr lang="en-US" sz="2800" dirty="0"/>
              <a:t>first 4</a:t>
            </a:r>
            <a:r>
              <a:rPr lang="en-US" sz="2800" dirty="0" smtClean="0"/>
              <a:t> </a:t>
            </a:r>
            <a:r>
              <a:rPr lang="en-US" sz="2800" dirty="0"/>
              <a:t>lines </a:t>
            </a:r>
            <a:r>
              <a:rPr lang="en-US" sz="2800" dirty="0" smtClean="0"/>
              <a:t>are useless</a:t>
            </a:r>
          </a:p>
          <a:p>
            <a:pPr>
              <a:lnSpc>
                <a:spcPct val="110000"/>
              </a:lnSpc>
            </a:pP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 smtClean="0"/>
          </a:p>
          <a:p>
            <a:pPr>
              <a:lnSpc>
                <a:spcPct val="110000"/>
              </a:lnSpc>
            </a:pPr>
            <a:r>
              <a:rPr lang="en-US" sz="2800" dirty="0" smtClean="0"/>
              <a:t>Is anything else strange?</a:t>
            </a:r>
            <a:endParaRPr lang="en-US" sz="2800" dirty="0"/>
          </a:p>
          <a:p>
            <a:pPr>
              <a:lnSpc>
                <a:spcPct val="110000"/>
              </a:lnSpc>
            </a:pPr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939206" y="3400172"/>
            <a:ext cx="6918352" cy="1015663"/>
          </a:xfrm>
          <a:prstGeom prst="rect">
            <a:avLst/>
          </a:prstGeom>
          <a:solidFill>
            <a:srgbClr val="264890">
              <a:alpha val="10000"/>
            </a:srgbClr>
          </a:solidFill>
          <a:ln w="19050" cmpd="sng">
            <a:solidFill>
              <a:srgbClr val="26489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 smtClean="0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&lt;-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read.csv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("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iris_broken.txt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", </a:t>
            </a:r>
            <a:r>
              <a:rPr lang="en-US" sz="2000" b="1" dirty="0" err="1">
                <a:solidFill>
                  <a:srgbClr val="264890"/>
                </a:solidFill>
                <a:latin typeface="Calibri (Body)"/>
                <a:cs typeface="Calibri (Body)"/>
              </a:rPr>
              <a:t>sep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 = </a:t>
            </a:r>
            <a:r>
              <a:rPr lang="en-US" sz="2000" dirty="0" smtClean="0">
                <a:solidFill>
                  <a:srgbClr val="264890"/>
                </a:solidFill>
                <a:latin typeface="Calibri (Body)"/>
                <a:cs typeface="Calibri (Body)"/>
              </a:rPr>
              <a:t>“”)</a:t>
            </a:r>
            <a:endParaRPr lang="en-US" sz="2000" dirty="0">
              <a:solidFill>
                <a:srgbClr val="264890"/>
              </a:solidFill>
              <a:latin typeface="Calibri (Body)"/>
              <a:cs typeface="Calibri (Body)"/>
            </a:endParaRPr>
          </a:p>
          <a:p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head(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)</a:t>
            </a:r>
          </a:p>
          <a:p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str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(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)  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6338090" y="152954"/>
            <a:ext cx="177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rgbClr val="FF0000"/>
                </a:solidFill>
              </a:rPr>
              <a:t>ERROR 2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939206" y="4914730"/>
            <a:ext cx="6918352" cy="1015663"/>
          </a:xfrm>
          <a:prstGeom prst="rect">
            <a:avLst/>
          </a:prstGeom>
          <a:solidFill>
            <a:srgbClr val="264890">
              <a:alpha val="10000"/>
            </a:srgbClr>
          </a:solidFill>
          <a:ln w="19050" cmpd="sng">
            <a:solidFill>
              <a:srgbClr val="264890"/>
            </a:solidFill>
          </a:ln>
        </p:spPr>
        <p:txBody>
          <a:bodyPr wrap="square" rtlCol="0">
            <a:spAutoFit/>
          </a:bodyPr>
          <a:lstStyle/>
          <a:p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&lt;-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read.csv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("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iris_broken.txt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", 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sep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 = "", </a:t>
            </a:r>
            <a:r>
              <a:rPr lang="en-US" sz="2000" b="1" dirty="0">
                <a:solidFill>
                  <a:srgbClr val="264890"/>
                </a:solidFill>
                <a:latin typeface="Calibri (Body)"/>
                <a:cs typeface="Calibri (Body)"/>
              </a:rPr>
              <a:t>skip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 = 4</a:t>
            </a:r>
            <a:r>
              <a:rPr lang="en-US" sz="2000" dirty="0" smtClean="0">
                <a:solidFill>
                  <a:srgbClr val="264890"/>
                </a:solidFill>
                <a:latin typeface="Calibri (Body)"/>
                <a:cs typeface="Calibri (Body)"/>
              </a:rPr>
              <a:t>)</a:t>
            </a:r>
          </a:p>
          <a:p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head(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)</a:t>
            </a:r>
          </a:p>
          <a:p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str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(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)  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670736" y="4393520"/>
            <a:ext cx="177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rgbClr val="FF0000"/>
                </a:solidFill>
              </a:rPr>
              <a:t>ERROR 3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9319176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7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78824" y="6723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 smtClean="0"/>
              <a:t>Create</a:t>
            </a:r>
            <a:r>
              <a:rPr lang="fr-CA" dirty="0" smtClean="0"/>
              <a:t> an R </a:t>
            </a:r>
            <a:r>
              <a:rPr lang="fr-CA" dirty="0" err="1" smtClean="0"/>
              <a:t>project</a:t>
            </a:r>
            <a:endParaRPr lang="fr-CA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A </a:t>
            </a:r>
            <a:r>
              <a:rPr lang="fr-CA" dirty="0" err="1" smtClean="0"/>
              <a:t>folder</a:t>
            </a:r>
            <a:r>
              <a:rPr lang="fr-CA" dirty="0" smtClean="0"/>
              <a:t> in </a:t>
            </a:r>
            <a:r>
              <a:rPr lang="fr-CA" dirty="0" err="1" smtClean="0"/>
              <a:t>R-Studio</a:t>
            </a:r>
            <a:r>
              <a:rPr lang="fr-CA" dirty="0" smtClean="0"/>
              <a:t> for all </a:t>
            </a:r>
            <a:r>
              <a:rPr lang="fr-CA" dirty="0" err="1" smtClean="0"/>
              <a:t>your</a:t>
            </a:r>
            <a:r>
              <a:rPr lang="fr-CA" dirty="0" smtClean="0"/>
              <a:t> </a:t>
            </a:r>
            <a:r>
              <a:rPr lang="fr-CA" dirty="0" err="1" smtClean="0"/>
              <a:t>work</a:t>
            </a:r>
            <a:r>
              <a:rPr lang="fr-CA" dirty="0" smtClean="0"/>
              <a:t> on one </a:t>
            </a:r>
            <a:r>
              <a:rPr lang="fr-CA" dirty="0" err="1" smtClean="0"/>
              <a:t>project</a:t>
            </a:r>
            <a:r>
              <a:rPr lang="fr-CA" dirty="0" smtClean="0"/>
              <a:t> (</a:t>
            </a:r>
            <a:r>
              <a:rPr lang="fr-CA" dirty="0" err="1" smtClean="0"/>
              <a:t>eg</a:t>
            </a:r>
            <a:r>
              <a:rPr lang="fr-CA" dirty="0" smtClean="0"/>
              <a:t>. </a:t>
            </a:r>
            <a:r>
              <a:rPr lang="fr-CA" dirty="0" err="1" smtClean="0"/>
              <a:t>Thesis</a:t>
            </a:r>
            <a:r>
              <a:rPr lang="fr-CA" dirty="0" smtClean="0"/>
              <a:t> </a:t>
            </a:r>
            <a:r>
              <a:rPr lang="fr-CA" dirty="0" err="1" smtClean="0"/>
              <a:t>chapter</a:t>
            </a:r>
            <a:r>
              <a:rPr lang="fr-CA" dirty="0" smtClean="0"/>
              <a:t>)</a:t>
            </a:r>
          </a:p>
          <a:p>
            <a:pPr lvl="1"/>
            <a:r>
              <a:rPr lang="fr-CA" dirty="0" err="1" smtClean="0"/>
              <a:t>Helps</a:t>
            </a:r>
            <a:r>
              <a:rPr lang="fr-CA" dirty="0" smtClean="0"/>
              <a:t> </a:t>
            </a:r>
            <a:r>
              <a:rPr lang="fr-CA" dirty="0" err="1" smtClean="0"/>
              <a:t>you</a:t>
            </a:r>
            <a:r>
              <a:rPr lang="fr-CA" dirty="0" smtClean="0"/>
              <a:t> </a:t>
            </a:r>
            <a:r>
              <a:rPr lang="fr-CA" dirty="0" err="1" smtClean="0"/>
              <a:t>stay</a:t>
            </a:r>
            <a:r>
              <a:rPr lang="fr-CA" dirty="0" smtClean="0"/>
              <a:t> </a:t>
            </a:r>
            <a:r>
              <a:rPr lang="fr-CA" dirty="0" err="1" smtClean="0"/>
              <a:t>organized</a:t>
            </a:r>
            <a:endParaRPr lang="fr-CA" dirty="0" smtClean="0"/>
          </a:p>
          <a:p>
            <a:pPr lvl="1"/>
            <a:r>
              <a:rPr lang="fr-CA" dirty="0" smtClean="0"/>
              <a:t>R </a:t>
            </a:r>
            <a:r>
              <a:rPr lang="fr-CA" dirty="0" err="1" smtClean="0"/>
              <a:t>will</a:t>
            </a:r>
            <a:r>
              <a:rPr lang="fr-CA" dirty="0" smtClean="0"/>
              <a:t> </a:t>
            </a:r>
            <a:r>
              <a:rPr lang="fr-CA" dirty="0" err="1" smtClean="0"/>
              <a:t>load</a:t>
            </a:r>
            <a:r>
              <a:rPr lang="fr-CA" dirty="0" smtClean="0"/>
              <a:t> </a:t>
            </a:r>
            <a:r>
              <a:rPr lang="fr-CA" dirty="0" err="1" smtClean="0"/>
              <a:t>from</a:t>
            </a:r>
            <a:r>
              <a:rPr lang="fr-CA" dirty="0" smtClean="0"/>
              <a:t> and </a:t>
            </a:r>
            <a:r>
              <a:rPr lang="fr-CA" dirty="0" err="1" smtClean="0"/>
              <a:t>save</a:t>
            </a:r>
            <a:r>
              <a:rPr lang="fr-CA" dirty="0" smtClean="0"/>
              <a:t> to </a:t>
            </a:r>
            <a:r>
              <a:rPr lang="fr-CA" dirty="0" err="1" smtClean="0"/>
              <a:t>here</a:t>
            </a:r>
            <a:endParaRPr lang="fr-CA" dirty="0" smtClean="0"/>
          </a:p>
          <a:p>
            <a:pPr lvl="1"/>
            <a:r>
              <a:rPr lang="fr-CA" dirty="0" err="1" smtClean="0"/>
              <a:t>Example</a:t>
            </a:r>
            <a:r>
              <a:rPr lang="fr-CA" dirty="0" smtClean="0"/>
              <a:t> structure</a:t>
            </a:r>
            <a:endParaRPr lang="fr-CA" dirty="0"/>
          </a:p>
        </p:txBody>
      </p:sp>
      <p:pic>
        <p:nvPicPr>
          <p:cNvPr id="9" name="Picture 8" descr="Screen Shot 2013-01-23 at 4.07.1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6929" y="4566421"/>
            <a:ext cx="7231531" cy="15597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96480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55568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b="1" dirty="0" smtClean="0"/>
              <a:t>Broken data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692810"/>
            <a:ext cx="8229600" cy="4908864"/>
          </a:xfrm>
        </p:spPr>
        <p:txBody>
          <a:bodyPr>
            <a:normAutofit lnSpcReduction="10000"/>
          </a:bodyPr>
          <a:lstStyle/>
          <a:p>
            <a:r>
              <a:rPr lang="en-US" sz="2800" dirty="0" smtClean="0"/>
              <a:t>Most continuous variables are listed as factors (categorical)</a:t>
            </a:r>
          </a:p>
          <a:p>
            <a:endParaRPr lang="en-US" sz="3000" dirty="0" smtClean="0"/>
          </a:p>
          <a:p>
            <a:endParaRPr lang="en-US" sz="3000" dirty="0"/>
          </a:p>
          <a:p>
            <a:endParaRPr lang="en-US" sz="3000" dirty="0" smtClean="0"/>
          </a:p>
          <a:p>
            <a:endParaRPr lang="en-US" sz="3000" dirty="0"/>
          </a:p>
          <a:p>
            <a:pPr marL="0" indent="0">
              <a:buNone/>
            </a:pPr>
            <a:endParaRPr lang="en-US" sz="3000" dirty="0"/>
          </a:p>
          <a:p>
            <a:pPr lvl="1">
              <a:buFont typeface="Arial"/>
              <a:buChar char="•"/>
            </a:pPr>
            <a:r>
              <a:rPr lang="en-US" sz="2400" dirty="0" smtClean="0"/>
              <a:t>Due to missing values entered as </a:t>
            </a:r>
            <a:r>
              <a:rPr lang="en-US" sz="2400" dirty="0"/>
              <a:t>“</a:t>
            </a:r>
            <a:r>
              <a:rPr lang="en-US" sz="2400" dirty="0" err="1"/>
              <a:t>Forgot_this_value</a:t>
            </a:r>
            <a:r>
              <a:rPr lang="en-US" sz="2400" dirty="0" smtClean="0"/>
              <a:t>” and “</a:t>
            </a:r>
            <a:r>
              <a:rPr lang="en-US" sz="2400" dirty="0" err="1" smtClean="0"/>
              <a:t>na</a:t>
            </a:r>
            <a:r>
              <a:rPr lang="en-US" sz="2400" dirty="0" smtClean="0"/>
              <a:t>” </a:t>
            </a:r>
            <a:endParaRPr lang="en-US" sz="2400" dirty="0"/>
          </a:p>
          <a:p>
            <a:pPr lvl="1">
              <a:buFont typeface="Arial"/>
              <a:buChar char="•"/>
            </a:pPr>
            <a:r>
              <a:rPr lang="en-US" sz="2400" dirty="0" smtClean="0"/>
              <a:t>Recall that R only recognizes “NA” (capitalized)</a:t>
            </a:r>
          </a:p>
        </p:txBody>
      </p:sp>
      <p:sp>
        <p:nvSpPr>
          <p:cNvPr id="5" name="Rectangle 4"/>
          <p:cNvSpPr/>
          <p:nvPr/>
        </p:nvSpPr>
        <p:spPr>
          <a:xfrm>
            <a:off x="457201" y="2675180"/>
            <a:ext cx="7874084" cy="2031325"/>
          </a:xfrm>
          <a:prstGeom prst="rect">
            <a:avLst/>
          </a:prstGeom>
          <a:solidFill>
            <a:schemeClr val="tx1">
              <a:alpha val="10000"/>
            </a:schemeClr>
          </a:solidFill>
          <a:ln w="19050" cmpd="sng">
            <a:solidFill>
              <a:srgbClr val="4C774D"/>
            </a:solidFill>
            <a:prstDash val="sysDash"/>
          </a:ln>
        </p:spPr>
        <p:txBody>
          <a:bodyPr wrap="square">
            <a:spAutoFit/>
          </a:bodyPr>
          <a:lstStyle/>
          <a:p>
            <a:r>
              <a:rPr lang="tr-TR" dirty="0" smtClean="0">
                <a:latin typeface="Calibri (Body)"/>
                <a:cs typeface="Calibri (Body)"/>
              </a:rPr>
              <a:t>&gt; </a:t>
            </a:r>
            <a:r>
              <a:rPr lang="tr-TR" dirty="0" err="1" smtClean="0">
                <a:latin typeface="Calibri (Body)"/>
                <a:cs typeface="Calibri (Body)"/>
              </a:rPr>
              <a:t>str</a:t>
            </a:r>
            <a:r>
              <a:rPr lang="tr-TR" dirty="0">
                <a:latin typeface="Calibri (Body)"/>
                <a:cs typeface="Calibri (Body)"/>
              </a:rPr>
              <a:t>(</a:t>
            </a:r>
            <a:r>
              <a:rPr lang="tr-TR" dirty="0" err="1">
                <a:latin typeface="Calibri (Body)"/>
                <a:cs typeface="Calibri (Body)"/>
              </a:rPr>
              <a:t>iris_data</a:t>
            </a:r>
            <a:r>
              <a:rPr lang="tr-TR" dirty="0" smtClean="0">
                <a:latin typeface="Calibri (Body)"/>
                <a:cs typeface="Calibri (Body)"/>
              </a:rPr>
              <a:t>)</a:t>
            </a:r>
            <a:endParaRPr lang="tr-TR" dirty="0">
              <a:latin typeface="Calibri (Body)"/>
              <a:cs typeface="Calibri (Body)"/>
            </a:endParaRPr>
          </a:p>
          <a:p>
            <a:r>
              <a:rPr lang="tr-TR" dirty="0">
                <a:latin typeface="Calibri (Body)"/>
                <a:cs typeface="Calibri (Body)"/>
              </a:rPr>
              <a:t>'</a:t>
            </a:r>
            <a:r>
              <a:rPr lang="tr-TR" dirty="0" err="1">
                <a:latin typeface="Calibri (Body)"/>
                <a:cs typeface="Calibri (Body)"/>
              </a:rPr>
              <a:t>data.frame</a:t>
            </a:r>
            <a:r>
              <a:rPr lang="tr-TR" dirty="0">
                <a:latin typeface="Calibri (Body)"/>
                <a:cs typeface="Calibri (Body)"/>
              </a:rPr>
              <a:t>':	150 </a:t>
            </a:r>
            <a:r>
              <a:rPr lang="tr-TR" dirty="0" err="1">
                <a:latin typeface="Calibri (Body)"/>
                <a:cs typeface="Calibri (Body)"/>
              </a:rPr>
              <a:t>obs</a:t>
            </a:r>
            <a:r>
              <a:rPr lang="tr-TR" dirty="0">
                <a:latin typeface="Calibri (Body)"/>
                <a:cs typeface="Calibri (Body)"/>
              </a:rPr>
              <a:t>. of  5 </a:t>
            </a:r>
            <a:r>
              <a:rPr lang="tr-TR" dirty="0" err="1">
                <a:latin typeface="Calibri (Body)"/>
                <a:cs typeface="Calibri (Body)"/>
              </a:rPr>
              <a:t>variables</a:t>
            </a:r>
            <a:r>
              <a:rPr lang="tr-TR" dirty="0">
                <a:latin typeface="Calibri (Body)"/>
                <a:cs typeface="Calibri (Body)"/>
              </a:rPr>
              <a:t>:</a:t>
            </a:r>
          </a:p>
          <a:p>
            <a:r>
              <a:rPr lang="tr-TR" dirty="0">
                <a:latin typeface="Calibri (Body)"/>
                <a:cs typeface="Calibri (Body)"/>
              </a:rPr>
              <a:t> $ </a:t>
            </a:r>
            <a:r>
              <a:rPr lang="tr-TR" dirty="0" err="1" smtClean="0">
                <a:latin typeface="Calibri (Body)"/>
                <a:cs typeface="Calibri (Body)"/>
              </a:rPr>
              <a:t>Sepal.Length</a:t>
            </a:r>
            <a:r>
              <a:rPr lang="tr-TR" dirty="0" smtClean="0">
                <a:latin typeface="Calibri (Body)"/>
                <a:cs typeface="Calibri (Body)"/>
              </a:rPr>
              <a:t>	: </a:t>
            </a:r>
            <a:r>
              <a:rPr lang="tr-TR" dirty="0" err="1">
                <a:latin typeface="Calibri (Body)"/>
                <a:cs typeface="Calibri (Body)"/>
              </a:rPr>
              <a:t>Factor</a:t>
            </a:r>
            <a:r>
              <a:rPr lang="tr-TR" dirty="0">
                <a:latin typeface="Calibri (Body)"/>
                <a:cs typeface="Calibri (Body)"/>
              </a:rPr>
              <a:t> w/ 35 </a:t>
            </a:r>
            <a:r>
              <a:rPr lang="tr-TR" dirty="0" err="1">
                <a:latin typeface="Calibri (Body)"/>
                <a:cs typeface="Calibri (Body)"/>
              </a:rPr>
              <a:t>levels</a:t>
            </a:r>
            <a:r>
              <a:rPr lang="tr-TR" dirty="0">
                <a:latin typeface="Calibri (Body)"/>
                <a:cs typeface="Calibri (Body)"/>
              </a:rPr>
              <a:t> "4.3","4.4","4.5",..: 9 7 5 4 8 12 </a:t>
            </a:r>
            <a:r>
              <a:rPr lang="tr-TR" dirty="0" smtClean="0">
                <a:latin typeface="Calibri (Body)"/>
                <a:cs typeface="Calibri (Body)"/>
              </a:rPr>
              <a:t>4 </a:t>
            </a:r>
            <a:r>
              <a:rPr lang="tr-TR" dirty="0">
                <a:latin typeface="Calibri (Body)"/>
                <a:cs typeface="Calibri (Body)"/>
              </a:rPr>
              <a:t>...</a:t>
            </a:r>
          </a:p>
          <a:p>
            <a:r>
              <a:rPr lang="tr-TR" dirty="0">
                <a:latin typeface="Calibri (Body)"/>
                <a:cs typeface="Calibri (Body)"/>
              </a:rPr>
              <a:t> $ </a:t>
            </a:r>
            <a:r>
              <a:rPr lang="tr-TR" dirty="0" err="1">
                <a:latin typeface="Calibri (Body)"/>
                <a:cs typeface="Calibri (Body)"/>
              </a:rPr>
              <a:t>Sepal.Width</a:t>
            </a:r>
            <a:r>
              <a:rPr lang="tr-TR" dirty="0">
                <a:latin typeface="Calibri (Body)"/>
                <a:cs typeface="Calibri (Body)"/>
              </a:rPr>
              <a:t> </a:t>
            </a:r>
            <a:r>
              <a:rPr lang="tr-TR" dirty="0" smtClean="0">
                <a:latin typeface="Calibri (Body)"/>
                <a:cs typeface="Calibri (Body)"/>
              </a:rPr>
              <a:t>	: </a:t>
            </a:r>
            <a:r>
              <a:rPr lang="tr-TR" dirty="0" err="1">
                <a:latin typeface="Calibri (Body)"/>
                <a:cs typeface="Calibri (Body)"/>
              </a:rPr>
              <a:t>Factor</a:t>
            </a:r>
            <a:r>
              <a:rPr lang="tr-TR" dirty="0">
                <a:latin typeface="Calibri (Body)"/>
                <a:cs typeface="Calibri (Body)"/>
              </a:rPr>
              <a:t> w/ 24 </a:t>
            </a:r>
            <a:r>
              <a:rPr lang="tr-TR" dirty="0" err="1">
                <a:latin typeface="Calibri (Body)"/>
                <a:cs typeface="Calibri (Body)"/>
              </a:rPr>
              <a:t>levels</a:t>
            </a:r>
            <a:r>
              <a:rPr lang="tr-TR" dirty="0">
                <a:latin typeface="Calibri (Body)"/>
                <a:cs typeface="Calibri (Body)"/>
              </a:rPr>
              <a:t> "2","2.2","2.3",..: 15 10 12 11 </a:t>
            </a:r>
            <a:r>
              <a:rPr lang="tr-TR" dirty="0" smtClean="0">
                <a:latin typeface="Calibri (Body)"/>
                <a:cs typeface="Calibri (Body)"/>
              </a:rPr>
              <a:t>16 </a:t>
            </a:r>
            <a:r>
              <a:rPr lang="tr-TR" dirty="0">
                <a:latin typeface="Calibri (Body)"/>
                <a:cs typeface="Calibri (Body)"/>
              </a:rPr>
              <a:t>...</a:t>
            </a:r>
          </a:p>
          <a:p>
            <a:r>
              <a:rPr lang="tr-TR" dirty="0">
                <a:latin typeface="Calibri (Body)"/>
                <a:cs typeface="Calibri (Body)"/>
              </a:rPr>
              <a:t> $ </a:t>
            </a:r>
            <a:r>
              <a:rPr lang="tr-TR" dirty="0" err="1" smtClean="0">
                <a:latin typeface="Calibri (Body)"/>
                <a:cs typeface="Calibri (Body)"/>
              </a:rPr>
              <a:t>Petal.Length</a:t>
            </a:r>
            <a:r>
              <a:rPr lang="tr-TR" dirty="0" smtClean="0">
                <a:latin typeface="Calibri (Body)"/>
                <a:cs typeface="Calibri (Body)"/>
              </a:rPr>
              <a:t>	: </a:t>
            </a:r>
            <a:r>
              <a:rPr lang="tr-TR" dirty="0" err="1">
                <a:latin typeface="Calibri (Body)"/>
                <a:cs typeface="Calibri (Body)"/>
              </a:rPr>
              <a:t>Factor</a:t>
            </a:r>
            <a:r>
              <a:rPr lang="tr-TR" dirty="0">
                <a:latin typeface="Calibri (Body)"/>
                <a:cs typeface="Calibri (Body)"/>
              </a:rPr>
              <a:t> w/ 45 </a:t>
            </a:r>
            <a:r>
              <a:rPr lang="tr-TR" dirty="0" err="1">
                <a:latin typeface="Calibri (Body)"/>
                <a:cs typeface="Calibri (Body)"/>
              </a:rPr>
              <a:t>levels</a:t>
            </a:r>
            <a:r>
              <a:rPr lang="tr-TR" dirty="0">
                <a:latin typeface="Calibri (Body)"/>
                <a:cs typeface="Calibri (Body)"/>
              </a:rPr>
              <a:t> "1","1.1","1.2",..: 5 5 4 6 5 8 5 6 </a:t>
            </a:r>
            <a:r>
              <a:rPr lang="tr-TR" dirty="0" smtClean="0">
                <a:latin typeface="Calibri (Body)"/>
                <a:cs typeface="Calibri (Body)"/>
              </a:rPr>
              <a:t>5 </a:t>
            </a:r>
            <a:r>
              <a:rPr lang="tr-TR" dirty="0">
                <a:latin typeface="Calibri (Body)"/>
                <a:cs typeface="Calibri (Body)"/>
              </a:rPr>
              <a:t>...</a:t>
            </a:r>
          </a:p>
          <a:p>
            <a:r>
              <a:rPr lang="tr-TR" dirty="0">
                <a:latin typeface="Calibri (Body)"/>
                <a:cs typeface="Calibri (Body)"/>
              </a:rPr>
              <a:t> $ </a:t>
            </a:r>
            <a:r>
              <a:rPr lang="tr-TR" dirty="0" err="1">
                <a:latin typeface="Calibri (Body)"/>
                <a:cs typeface="Calibri (Body)"/>
              </a:rPr>
              <a:t>Petal.Width</a:t>
            </a:r>
            <a:r>
              <a:rPr lang="tr-TR" dirty="0">
                <a:latin typeface="Calibri (Body)"/>
                <a:cs typeface="Calibri (Body)"/>
              </a:rPr>
              <a:t> </a:t>
            </a:r>
            <a:r>
              <a:rPr lang="tr-TR" dirty="0" smtClean="0">
                <a:latin typeface="Calibri (Body)"/>
                <a:cs typeface="Calibri (Body)"/>
              </a:rPr>
              <a:t>	: </a:t>
            </a:r>
            <a:r>
              <a:rPr lang="tr-TR" dirty="0" err="1">
                <a:latin typeface="Calibri (Body)"/>
                <a:cs typeface="Calibri (Body)"/>
              </a:rPr>
              <a:t>num</a:t>
            </a:r>
            <a:r>
              <a:rPr lang="tr-TR" dirty="0">
                <a:latin typeface="Calibri (Body)"/>
                <a:cs typeface="Calibri (Body)"/>
              </a:rPr>
              <a:t>  0.2 0.2 0.2 0.2 0.2 0.4 0.3 0.2 0.2 0.1 ...</a:t>
            </a:r>
          </a:p>
          <a:p>
            <a:r>
              <a:rPr lang="tr-TR" dirty="0">
                <a:latin typeface="Calibri (Body)"/>
                <a:cs typeface="Calibri (Body)"/>
              </a:rPr>
              <a:t> $ </a:t>
            </a:r>
            <a:r>
              <a:rPr lang="tr-TR" dirty="0" err="1">
                <a:latin typeface="Calibri (Body)"/>
                <a:cs typeface="Calibri (Body)"/>
              </a:rPr>
              <a:t>Species</a:t>
            </a:r>
            <a:r>
              <a:rPr lang="tr-TR" dirty="0">
                <a:latin typeface="Calibri (Body)"/>
                <a:cs typeface="Calibri (Body)"/>
              </a:rPr>
              <a:t>     </a:t>
            </a:r>
            <a:r>
              <a:rPr lang="tr-TR" dirty="0" smtClean="0">
                <a:latin typeface="Calibri (Body)"/>
                <a:cs typeface="Calibri (Body)"/>
              </a:rPr>
              <a:t>	: </a:t>
            </a:r>
            <a:r>
              <a:rPr lang="tr-TR" dirty="0" err="1">
                <a:latin typeface="Calibri (Body)"/>
                <a:cs typeface="Calibri (Body)"/>
              </a:rPr>
              <a:t>Factor</a:t>
            </a:r>
            <a:r>
              <a:rPr lang="tr-TR" dirty="0">
                <a:latin typeface="Calibri (Body)"/>
                <a:cs typeface="Calibri (Body)"/>
              </a:rPr>
              <a:t> w/ 3 </a:t>
            </a:r>
            <a:r>
              <a:rPr lang="tr-TR" dirty="0" err="1">
                <a:latin typeface="Calibri (Body)"/>
                <a:cs typeface="Calibri (Body)"/>
              </a:rPr>
              <a:t>levels</a:t>
            </a:r>
            <a:r>
              <a:rPr lang="tr-TR" dirty="0">
                <a:latin typeface="Calibri (Body)"/>
                <a:cs typeface="Calibri (Body)"/>
              </a:rPr>
              <a:t> "</a:t>
            </a:r>
            <a:r>
              <a:rPr lang="tr-TR" dirty="0" err="1">
                <a:latin typeface="Calibri (Body)"/>
                <a:cs typeface="Calibri (Body)"/>
              </a:rPr>
              <a:t>setosa</a:t>
            </a:r>
            <a:r>
              <a:rPr lang="tr-TR" dirty="0">
                <a:latin typeface="Calibri (Body)"/>
                <a:cs typeface="Calibri (Body)"/>
              </a:rPr>
              <a:t>","</a:t>
            </a:r>
            <a:r>
              <a:rPr lang="tr-TR" dirty="0" err="1">
                <a:latin typeface="Calibri (Body)"/>
                <a:cs typeface="Calibri (Body)"/>
              </a:rPr>
              <a:t>versicolor</a:t>
            </a:r>
            <a:r>
              <a:rPr lang="tr-TR" dirty="0">
                <a:latin typeface="Calibri (Body)"/>
                <a:cs typeface="Calibri (Body)"/>
              </a:rPr>
              <a:t>",..: 1 1 1 1 1 </a:t>
            </a:r>
            <a:r>
              <a:rPr lang="tr-TR" dirty="0" smtClean="0">
                <a:latin typeface="Calibri (Body)"/>
                <a:cs typeface="Calibri (Body)"/>
              </a:rPr>
              <a:t>1 </a:t>
            </a:r>
            <a:r>
              <a:rPr lang="tr-TR" dirty="0">
                <a:latin typeface="Calibri (Body)"/>
                <a:cs typeface="Calibri (Body)"/>
              </a:rPr>
              <a:t>...</a:t>
            </a:r>
            <a:endParaRPr lang="en-US" dirty="0">
              <a:latin typeface="Calibri (Body)"/>
              <a:cs typeface="Calibri (Body)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473675" y="3307449"/>
            <a:ext cx="833377" cy="759352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/>
          <p:cNvSpPr txBox="1"/>
          <p:nvPr/>
        </p:nvSpPr>
        <p:spPr>
          <a:xfrm>
            <a:off x="6292729" y="0"/>
            <a:ext cx="177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rgbClr val="FF0000"/>
                </a:solidFill>
              </a:rPr>
              <a:t>ERROR  4</a:t>
            </a:r>
            <a:endParaRPr lang="en-US" sz="2400" b="1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104981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1-10-08 at 4.24.41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8085"/>
          <a:stretch/>
        </p:blipFill>
        <p:spPr>
          <a:xfrm>
            <a:off x="605232" y="36304"/>
            <a:ext cx="7793050" cy="4107071"/>
          </a:xfrm>
          <a:prstGeom prst="rect">
            <a:avLst/>
          </a:prstGeom>
        </p:spPr>
      </p:pic>
      <p:pic>
        <p:nvPicPr>
          <p:cNvPr id="3" name="Picture 2" descr="Screen shot 2011-10-08 at 4.26.48 PM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777" b="-1"/>
          <a:stretch/>
        </p:blipFill>
        <p:spPr>
          <a:xfrm>
            <a:off x="605231" y="4006669"/>
            <a:ext cx="7793051" cy="1748577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7234204" y="386400"/>
            <a:ext cx="177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rgbClr val="FF0000"/>
                </a:solidFill>
              </a:rPr>
              <a:t>ERROR  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pic>
        <p:nvPicPr>
          <p:cNvPr id="11" name="Picture 10" descr="Screen shot 2011-10-08 at 4.27.04 PM.pn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40"/>
          <a:stretch/>
        </p:blipFill>
        <p:spPr>
          <a:xfrm>
            <a:off x="595294" y="5694650"/>
            <a:ext cx="7978640" cy="74302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372369" y="5593129"/>
            <a:ext cx="8431262" cy="898587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8759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/>
          <p:cNvSpPr txBox="1"/>
          <p:nvPr/>
        </p:nvSpPr>
        <p:spPr>
          <a:xfrm>
            <a:off x="5918738" y="23563"/>
            <a:ext cx="177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rgbClr val="FF0000"/>
                </a:solidFill>
              </a:rPr>
              <a:t>ERROR  4</a:t>
            </a:r>
            <a:endParaRPr lang="en-US" sz="2400" b="1" dirty="0">
              <a:solidFill>
                <a:srgbClr val="FF0000"/>
              </a:solidFill>
            </a:endParaRPr>
          </a:p>
        </p:txBody>
      </p:sp>
      <p:pic>
        <p:nvPicPr>
          <p:cNvPr id="11" name="Picture 10" descr="Screen shot 2011-10-08 at 4.27.04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40"/>
          <a:stretch/>
        </p:blipFill>
        <p:spPr>
          <a:xfrm>
            <a:off x="542382" y="1606640"/>
            <a:ext cx="7978640" cy="743026"/>
          </a:xfrm>
          <a:prstGeom prst="rect">
            <a:avLst/>
          </a:prstGeom>
        </p:spPr>
      </p:pic>
      <p:sp>
        <p:nvSpPr>
          <p:cNvPr id="12" name="Rectangle 11"/>
          <p:cNvSpPr/>
          <p:nvPr/>
        </p:nvSpPr>
        <p:spPr>
          <a:xfrm>
            <a:off x="542382" y="1505119"/>
            <a:ext cx="7978640" cy="898587"/>
          </a:xfrm>
          <a:prstGeom prst="rect">
            <a:avLst/>
          </a:prstGeom>
          <a:noFill/>
          <a:ln w="28575" cmpd="sng">
            <a:solidFill>
              <a:srgbClr val="FF00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TextBox 7"/>
          <p:cNvSpPr txBox="1"/>
          <p:nvPr/>
        </p:nvSpPr>
        <p:spPr>
          <a:xfrm>
            <a:off x="1669616" y="4192745"/>
            <a:ext cx="5285721" cy="954107"/>
          </a:xfrm>
          <a:prstGeom prst="rect">
            <a:avLst/>
          </a:prstGeom>
          <a:solidFill>
            <a:srgbClr val="264890">
              <a:alpha val="10000"/>
            </a:srgbClr>
          </a:solidFill>
          <a:ln w="19050" cmpd="sng">
            <a:solidFill>
              <a:srgbClr val="264890"/>
            </a:solidFill>
          </a:ln>
        </p:spPr>
        <p:txBody>
          <a:bodyPr wrap="square" rtlCol="0">
            <a:spAutoFit/>
          </a:bodyPr>
          <a:lstStyle/>
          <a:p>
            <a:r>
              <a:rPr lang="en-US" sz="1400" dirty="0" err="1">
                <a:solidFill>
                  <a:srgbClr val="264890"/>
                </a:solidFill>
              </a:rPr>
              <a:t>read.csv</a:t>
            </a:r>
            <a:r>
              <a:rPr lang="en-US" sz="1400" dirty="0">
                <a:solidFill>
                  <a:srgbClr val="264890"/>
                </a:solidFill>
              </a:rPr>
              <a:t>("</a:t>
            </a:r>
            <a:r>
              <a:rPr lang="en-US" sz="1400" dirty="0" err="1">
                <a:solidFill>
                  <a:srgbClr val="264890"/>
                </a:solidFill>
              </a:rPr>
              <a:t>iris_broken.txt</a:t>
            </a:r>
            <a:r>
              <a:rPr lang="en-US" sz="1400" dirty="0">
                <a:solidFill>
                  <a:srgbClr val="264890"/>
                </a:solidFill>
              </a:rPr>
              <a:t>"</a:t>
            </a:r>
            <a:r>
              <a:rPr lang="en-US" sz="1400" dirty="0" smtClean="0">
                <a:solidFill>
                  <a:srgbClr val="264890"/>
                </a:solidFill>
              </a:rPr>
              <a:t>,</a:t>
            </a:r>
          </a:p>
          <a:p>
            <a:r>
              <a:rPr lang="en-US" sz="1400" dirty="0">
                <a:solidFill>
                  <a:srgbClr val="264890"/>
                </a:solidFill>
              </a:rPr>
              <a:t>	</a:t>
            </a:r>
            <a:r>
              <a:rPr lang="en-US" sz="1400" dirty="0" smtClean="0">
                <a:solidFill>
                  <a:srgbClr val="264890"/>
                </a:solidFill>
              </a:rPr>
              <a:t>	 </a:t>
            </a:r>
            <a:r>
              <a:rPr lang="en-US" sz="1400" dirty="0" err="1">
                <a:solidFill>
                  <a:srgbClr val="264890"/>
                </a:solidFill>
              </a:rPr>
              <a:t>sep</a:t>
            </a:r>
            <a:r>
              <a:rPr lang="en-US" sz="1400" dirty="0">
                <a:solidFill>
                  <a:srgbClr val="264890"/>
                </a:solidFill>
              </a:rPr>
              <a:t> = "", </a:t>
            </a:r>
            <a:endParaRPr lang="en-US" sz="1400" dirty="0" smtClean="0">
              <a:solidFill>
                <a:srgbClr val="264890"/>
              </a:solidFill>
            </a:endParaRPr>
          </a:p>
          <a:p>
            <a:r>
              <a:rPr lang="en-US" sz="1400" dirty="0">
                <a:solidFill>
                  <a:srgbClr val="264890"/>
                </a:solidFill>
              </a:rPr>
              <a:t>	</a:t>
            </a:r>
            <a:r>
              <a:rPr lang="en-US" sz="1400" dirty="0" smtClean="0">
                <a:solidFill>
                  <a:srgbClr val="264890"/>
                </a:solidFill>
              </a:rPr>
              <a:t>	skip </a:t>
            </a:r>
            <a:r>
              <a:rPr lang="en-US" sz="1400" dirty="0">
                <a:solidFill>
                  <a:srgbClr val="264890"/>
                </a:solidFill>
              </a:rPr>
              <a:t>= 4</a:t>
            </a:r>
            <a:r>
              <a:rPr lang="en-US" sz="1400" dirty="0" smtClean="0">
                <a:solidFill>
                  <a:srgbClr val="264890"/>
                </a:solidFill>
              </a:rPr>
              <a:t>,</a:t>
            </a:r>
          </a:p>
          <a:p>
            <a:r>
              <a:rPr lang="en-US" sz="1400" dirty="0">
                <a:solidFill>
                  <a:srgbClr val="264890"/>
                </a:solidFill>
              </a:rPr>
              <a:t>	</a:t>
            </a:r>
            <a:r>
              <a:rPr lang="en-US" sz="1400" dirty="0" smtClean="0">
                <a:solidFill>
                  <a:srgbClr val="264890"/>
                </a:solidFill>
              </a:rPr>
              <a:t>	 </a:t>
            </a:r>
            <a:r>
              <a:rPr lang="en-US" sz="1400" dirty="0" err="1">
                <a:solidFill>
                  <a:srgbClr val="264890"/>
                </a:solidFill>
              </a:rPr>
              <a:t>na.strings</a:t>
            </a:r>
            <a:r>
              <a:rPr lang="en-US" sz="1400" dirty="0">
                <a:solidFill>
                  <a:srgbClr val="264890"/>
                </a:solidFill>
              </a:rPr>
              <a:t> = c("NA","</a:t>
            </a:r>
            <a:r>
              <a:rPr lang="en-US" sz="1400" dirty="0" err="1">
                <a:solidFill>
                  <a:srgbClr val="264890"/>
                </a:solidFill>
              </a:rPr>
              <a:t>na</a:t>
            </a:r>
            <a:r>
              <a:rPr lang="en-US" sz="1400" dirty="0">
                <a:solidFill>
                  <a:srgbClr val="264890"/>
                </a:solidFill>
              </a:rPr>
              <a:t>","</a:t>
            </a:r>
            <a:r>
              <a:rPr lang="en-US" sz="1400" dirty="0" err="1">
                <a:solidFill>
                  <a:srgbClr val="264890"/>
                </a:solidFill>
              </a:rPr>
              <a:t>Forgot_this_value</a:t>
            </a:r>
            <a:r>
              <a:rPr lang="en-US" sz="1400" dirty="0">
                <a:solidFill>
                  <a:srgbClr val="264890"/>
                </a:solidFill>
              </a:rPr>
              <a:t>"))</a:t>
            </a:r>
          </a:p>
        </p:txBody>
      </p:sp>
      <p:cxnSp>
        <p:nvCxnSpPr>
          <p:cNvPr id="5" name="Straight Arrow Connector 4"/>
          <p:cNvCxnSpPr>
            <a:stCxn id="12" idx="2"/>
          </p:cNvCxnSpPr>
          <p:nvPr/>
        </p:nvCxnSpPr>
        <p:spPr>
          <a:xfrm>
            <a:off x="4531702" y="2403706"/>
            <a:ext cx="3387" cy="1499087"/>
          </a:xfrm>
          <a:prstGeom prst="straightConnector1">
            <a:avLst/>
          </a:prstGeom>
          <a:ln>
            <a:solidFill>
              <a:schemeClr val="tx1"/>
            </a:solidFill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3" name="TextBox 12"/>
          <p:cNvSpPr txBox="1"/>
          <p:nvPr/>
        </p:nvSpPr>
        <p:spPr>
          <a:xfrm>
            <a:off x="4815068" y="2910557"/>
            <a:ext cx="181226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 smtClean="0"/>
              <a:t>The fix!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6901922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5400" b="1" dirty="0" smtClean="0"/>
              <a:t>Broken data</a:t>
            </a:r>
            <a:endParaRPr lang="en-US" sz="5400" b="1" dirty="0"/>
          </a:p>
        </p:txBody>
      </p:sp>
      <p:sp>
        <p:nvSpPr>
          <p:cNvPr id="10" name="Content Placeholder 2"/>
          <p:cNvSpPr>
            <a:spLocks noGrp="1"/>
          </p:cNvSpPr>
          <p:nvPr>
            <p:ph idx="1"/>
          </p:nvPr>
        </p:nvSpPr>
        <p:spPr>
          <a:xfrm>
            <a:off x="568811" y="1799253"/>
            <a:ext cx="8466055" cy="4789954"/>
          </a:xfrm>
        </p:spPr>
        <p:txBody>
          <a:bodyPr>
            <a:normAutofit fontScale="85000" lnSpcReduction="20000"/>
          </a:bodyPr>
          <a:lstStyle/>
          <a:p>
            <a:r>
              <a:rPr lang="en-US" sz="3000" dirty="0" smtClean="0"/>
              <a:t>Ok we’re </a:t>
            </a:r>
            <a:r>
              <a:rPr lang="en-US" sz="3000" i="1" dirty="0" smtClean="0"/>
              <a:t>nearly</a:t>
            </a:r>
            <a:r>
              <a:rPr lang="en-US" sz="3000" dirty="0" smtClean="0"/>
              <a:t> done!</a:t>
            </a:r>
          </a:p>
          <a:p>
            <a:endParaRPr lang="en-US" sz="3000" dirty="0"/>
          </a:p>
          <a:p>
            <a:r>
              <a:rPr lang="en-US" sz="3000" dirty="0" smtClean="0"/>
              <a:t>Some variables still appear as factors</a:t>
            </a:r>
          </a:p>
          <a:p>
            <a:endParaRPr lang="en-US" sz="3000" dirty="0" smtClean="0"/>
          </a:p>
          <a:p>
            <a:endParaRPr lang="en-US" sz="3000" dirty="0" smtClean="0"/>
          </a:p>
          <a:p>
            <a:pPr lvl="1">
              <a:buFont typeface="Arial"/>
              <a:buChar char="•"/>
            </a:pPr>
            <a:r>
              <a:rPr lang="en-US" sz="2600" dirty="0" smtClean="0"/>
              <a:t>row 23 of </a:t>
            </a:r>
            <a:r>
              <a:rPr lang="en-US" sz="2600" i="1" dirty="0" smtClean="0"/>
              <a:t>Sepal Width </a:t>
            </a:r>
            <a:r>
              <a:rPr lang="en-US" sz="2600" dirty="0" smtClean="0"/>
              <a:t>was entered as “_3.6” instead of “3.6”</a:t>
            </a:r>
          </a:p>
          <a:p>
            <a:pPr marL="457200" lvl="1" indent="0">
              <a:buNone/>
            </a:pPr>
            <a:endParaRPr lang="en-US" sz="2400" dirty="0" smtClean="0"/>
          </a:p>
          <a:p>
            <a:pPr lvl="1">
              <a:buFont typeface="Arial"/>
              <a:buChar char="•"/>
            </a:pPr>
            <a:endParaRPr lang="en-US" sz="2400" dirty="0"/>
          </a:p>
          <a:p>
            <a:endParaRPr lang="en-US" sz="3000" dirty="0" smtClean="0"/>
          </a:p>
          <a:p>
            <a:r>
              <a:rPr lang="en-US" sz="3000" dirty="0" smtClean="0"/>
              <a:t>Two new arguments we will need</a:t>
            </a:r>
          </a:p>
          <a:p>
            <a:pPr lvl="1">
              <a:buFont typeface="Arial"/>
              <a:buChar char="•"/>
            </a:pPr>
            <a:r>
              <a:rPr lang="en-US" sz="2600" b="1" dirty="0" err="1" smtClean="0"/>
              <a:t>as.is</a:t>
            </a:r>
            <a:r>
              <a:rPr lang="en-US" sz="2600" dirty="0" smtClean="0"/>
              <a:t> </a:t>
            </a:r>
          </a:p>
          <a:p>
            <a:pPr lvl="1">
              <a:buFont typeface="Arial"/>
              <a:buChar char="•"/>
            </a:pPr>
            <a:r>
              <a:rPr lang="en-US" sz="2600" b="1" dirty="0" err="1" smtClean="0"/>
              <a:t>as.numeric</a:t>
            </a:r>
            <a:endParaRPr lang="en-US" sz="2600" b="1" dirty="0" smtClean="0"/>
          </a:p>
          <a:p>
            <a:pPr marL="0" indent="0">
              <a:buNone/>
            </a:pPr>
            <a:r>
              <a:rPr lang="en-US" sz="2800" dirty="0" smtClean="0"/>
              <a:t>			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295654" y="12504"/>
            <a:ext cx="177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rgbClr val="FF0000"/>
                </a:solidFill>
              </a:rPr>
              <a:t>ERROR  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grpSp>
        <p:nvGrpSpPr>
          <p:cNvPr id="22" name="Group 21"/>
          <p:cNvGrpSpPr/>
          <p:nvPr/>
        </p:nvGrpSpPr>
        <p:grpSpPr>
          <a:xfrm>
            <a:off x="2367847" y="5464451"/>
            <a:ext cx="5861748" cy="369332"/>
            <a:chOff x="2367847" y="4710361"/>
            <a:chExt cx="5861748" cy="369332"/>
          </a:xfrm>
        </p:grpSpPr>
        <p:cxnSp>
          <p:nvCxnSpPr>
            <p:cNvPr id="12" name="Straight Arrow Connector 11"/>
            <p:cNvCxnSpPr/>
            <p:nvPr/>
          </p:nvCxnSpPr>
          <p:spPr>
            <a:xfrm flipH="1">
              <a:off x="2367847" y="4921487"/>
              <a:ext cx="1904864" cy="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4" name="TextBox 13"/>
            <p:cNvSpPr txBox="1"/>
            <p:nvPr/>
          </p:nvSpPr>
          <p:spPr>
            <a:xfrm>
              <a:off x="4391765" y="4710361"/>
              <a:ext cx="3837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Tells R to leave the variable alone</a:t>
              </a:r>
              <a:endParaRPr lang="en-US" dirty="0"/>
            </a:p>
          </p:txBody>
        </p:sp>
      </p:grpSp>
      <p:grpSp>
        <p:nvGrpSpPr>
          <p:cNvPr id="23" name="Group 22"/>
          <p:cNvGrpSpPr/>
          <p:nvPr/>
        </p:nvGrpSpPr>
        <p:grpSpPr>
          <a:xfrm>
            <a:off x="3128744" y="5822718"/>
            <a:ext cx="5140535" cy="369332"/>
            <a:chOff x="3128744" y="5068628"/>
            <a:chExt cx="5140535" cy="369332"/>
          </a:xfrm>
        </p:grpSpPr>
        <p:cxnSp>
          <p:nvCxnSpPr>
            <p:cNvPr id="13" name="Straight Arrow Connector 12"/>
            <p:cNvCxnSpPr/>
            <p:nvPr/>
          </p:nvCxnSpPr>
          <p:spPr>
            <a:xfrm flipH="1">
              <a:off x="3128744" y="5285564"/>
              <a:ext cx="1143966" cy="0"/>
            </a:xfrm>
            <a:prstGeom prst="straightConnector1">
              <a:avLst/>
            </a:prstGeom>
            <a:ln>
              <a:solidFill>
                <a:srgbClr val="000000"/>
              </a:solidFill>
              <a:tailEnd type="arrow"/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4431449" y="5068628"/>
              <a:ext cx="3837830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dirty="0" smtClean="0"/>
                <a:t>Tells R to make the variable numerical </a:t>
              </a:r>
              <a:endParaRPr lang="en-US" dirty="0"/>
            </a:p>
          </p:txBody>
        </p:sp>
      </p:grpSp>
      <p:sp>
        <p:nvSpPr>
          <p:cNvPr id="17" name="Rectangle 16"/>
          <p:cNvSpPr/>
          <p:nvPr/>
        </p:nvSpPr>
        <p:spPr>
          <a:xfrm>
            <a:off x="1113611" y="4258684"/>
            <a:ext cx="3489806" cy="400110"/>
          </a:xfrm>
          <a:prstGeom prst="rect">
            <a:avLst/>
          </a:prstGeom>
          <a:solidFill>
            <a:srgbClr val="264890">
              <a:alpha val="9000"/>
            </a:srgbClr>
          </a:solidFill>
          <a:ln w="19050" cmpd="sng">
            <a:solidFill>
              <a:srgbClr val="26489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iris_data$Sepal.Width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[23]</a:t>
            </a:r>
          </a:p>
        </p:txBody>
      </p:sp>
      <p:sp>
        <p:nvSpPr>
          <p:cNvPr id="16" name="Rectangle 15"/>
          <p:cNvSpPr/>
          <p:nvPr/>
        </p:nvSpPr>
        <p:spPr>
          <a:xfrm>
            <a:off x="1113610" y="3118889"/>
            <a:ext cx="3489807" cy="400110"/>
          </a:xfrm>
          <a:prstGeom prst="rect">
            <a:avLst/>
          </a:prstGeom>
          <a:solidFill>
            <a:srgbClr val="264890">
              <a:alpha val="9000"/>
            </a:srgbClr>
          </a:solidFill>
          <a:ln w="19050" cmpd="sng">
            <a:solidFill>
              <a:srgbClr val="264890"/>
            </a:solidFill>
          </a:ln>
        </p:spPr>
        <p:txBody>
          <a:bodyPr wrap="square">
            <a:spAutoFit/>
          </a:bodyPr>
          <a:lstStyle/>
          <a:p>
            <a:r>
              <a:rPr lang="en-US" sz="2000" dirty="0" smtClean="0">
                <a:solidFill>
                  <a:srgbClr val="264890"/>
                </a:solidFill>
                <a:latin typeface="Calibri (Body)"/>
                <a:cs typeface="Calibri (Body)"/>
              </a:rPr>
              <a:t>class(</a:t>
            </a:r>
            <a:r>
              <a:rPr lang="en-US" sz="2000" dirty="0" err="1" smtClean="0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sz="2000" dirty="0" err="1">
                <a:solidFill>
                  <a:srgbClr val="264890"/>
                </a:solidFill>
                <a:latin typeface="Calibri (Body)"/>
                <a:cs typeface="Calibri (Body)"/>
              </a:rPr>
              <a:t>$</a:t>
            </a:r>
            <a:r>
              <a:rPr lang="en-US" sz="2000" dirty="0" err="1" smtClean="0">
                <a:solidFill>
                  <a:srgbClr val="264890"/>
                </a:solidFill>
                <a:latin typeface="Calibri (Body)"/>
                <a:cs typeface="Calibri (Body)"/>
              </a:rPr>
              <a:t>Sepal.Width</a:t>
            </a:r>
            <a:r>
              <a:rPr lang="en-US" sz="2000" dirty="0">
                <a:solidFill>
                  <a:srgbClr val="264890"/>
                </a:solidFill>
                <a:latin typeface="Calibri (Body)"/>
                <a:cs typeface="Calibri (Body)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23072941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95258"/>
            <a:ext cx="8229600" cy="1143000"/>
          </a:xfrm>
        </p:spPr>
        <p:txBody>
          <a:bodyPr/>
          <a:lstStyle/>
          <a:p>
            <a:r>
              <a:rPr lang="en-US" b="1" dirty="0" smtClean="0"/>
              <a:t>Broken data</a:t>
            </a:r>
            <a:endParaRPr lang="en-US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3042855"/>
            <a:ext cx="8229600" cy="3083308"/>
          </a:xfrm>
        </p:spPr>
        <p:txBody>
          <a:bodyPr>
            <a:normAutofit/>
          </a:bodyPr>
          <a:lstStyle/>
          <a:p>
            <a:r>
              <a:rPr lang="en-US" sz="2800" dirty="0"/>
              <a:t>N</a:t>
            </a:r>
            <a:r>
              <a:rPr lang="en-US" sz="2800" dirty="0" smtClean="0"/>
              <a:t>ow R thinks these variables are only characters</a:t>
            </a:r>
          </a:p>
          <a:p>
            <a:pPr lvl="1">
              <a:buFont typeface="Arial"/>
              <a:buChar char="•"/>
            </a:pPr>
            <a:r>
              <a:rPr lang="en-US" sz="2400" dirty="0" smtClean="0"/>
              <a:t>So next we will use </a:t>
            </a:r>
            <a:r>
              <a:rPr lang="en-US" sz="2400" b="1" dirty="0" err="1" smtClean="0"/>
              <a:t>as.numeric</a:t>
            </a:r>
            <a:endParaRPr lang="en-US" sz="2400" dirty="0" smtClean="0"/>
          </a:p>
          <a:p>
            <a:endParaRPr lang="en-US" sz="2800" dirty="0"/>
          </a:p>
          <a:p>
            <a:endParaRPr lang="en-US" sz="2800" dirty="0" smtClean="0"/>
          </a:p>
          <a:p>
            <a:pPr lvl="1">
              <a:buFont typeface="Arial"/>
              <a:buChar char="•"/>
            </a:pPr>
            <a:r>
              <a:rPr lang="en-US" sz="2400" dirty="0"/>
              <a:t>Notice the WARNING </a:t>
            </a:r>
            <a:r>
              <a:rPr lang="en-US" sz="2400" dirty="0" smtClean="0"/>
              <a:t>message because </a:t>
            </a:r>
            <a:r>
              <a:rPr lang="en-US" sz="2400" dirty="0"/>
              <a:t>NAs were introduced where non-numeric </a:t>
            </a:r>
            <a:r>
              <a:rPr lang="en-US" sz="2400" dirty="0" smtClean="0"/>
              <a:t>values were found.   </a:t>
            </a:r>
            <a:endParaRPr lang="en-US" sz="2400" dirty="0"/>
          </a:p>
          <a:p>
            <a:endParaRPr 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6307849" y="0"/>
            <a:ext cx="177258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2400" b="1" dirty="0" smtClean="0">
                <a:solidFill>
                  <a:srgbClr val="FF0000"/>
                </a:solidFill>
              </a:rPr>
              <a:t>ERROR  5</a:t>
            </a:r>
            <a:endParaRPr lang="en-US" sz="2400" b="1" dirty="0">
              <a:solidFill>
                <a:srgbClr val="FF0000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615937" y="1417638"/>
            <a:ext cx="7638468" cy="1477328"/>
          </a:xfrm>
          <a:prstGeom prst="rect">
            <a:avLst/>
          </a:prstGeom>
          <a:solidFill>
            <a:srgbClr val="264890">
              <a:alpha val="13000"/>
            </a:srgbClr>
          </a:solidFill>
          <a:ln>
            <a:solidFill>
              <a:srgbClr val="264890"/>
            </a:solidFill>
          </a:ln>
        </p:spPr>
        <p:txBody>
          <a:bodyPr wrap="square">
            <a:spAutoFit/>
          </a:bodyPr>
          <a:lstStyle/>
          <a:p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&lt;-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read.csv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("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iris_broken.txt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",</a:t>
            </a:r>
          </a:p>
          <a:p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                      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sep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="",</a:t>
            </a:r>
          </a:p>
          <a:p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                      skip=4,</a:t>
            </a:r>
          </a:p>
          <a:p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                      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na.strings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=c("NA", "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na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","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forgot_this_value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"),</a:t>
            </a:r>
          </a:p>
          <a:p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                      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as.is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=c("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Sepal.Width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", "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Petal.Length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"))</a:t>
            </a:r>
          </a:p>
        </p:txBody>
      </p:sp>
      <p:sp>
        <p:nvSpPr>
          <p:cNvPr id="6" name="Rectangle 5"/>
          <p:cNvSpPr/>
          <p:nvPr/>
        </p:nvSpPr>
        <p:spPr>
          <a:xfrm>
            <a:off x="615937" y="4114745"/>
            <a:ext cx="7638468" cy="646331"/>
          </a:xfrm>
          <a:prstGeom prst="rect">
            <a:avLst/>
          </a:prstGeom>
          <a:solidFill>
            <a:srgbClr val="264890">
              <a:alpha val="13000"/>
            </a:srgbClr>
          </a:solidFill>
          <a:ln>
            <a:solidFill>
              <a:srgbClr val="264890"/>
            </a:solidFill>
          </a:ln>
        </p:spPr>
        <p:txBody>
          <a:bodyPr wrap="square">
            <a:spAutoFit/>
          </a:bodyPr>
          <a:lstStyle/>
          <a:p>
            <a:r>
              <a:rPr lang="en-US" dirty="0" err="1" smtClean="0">
                <a:solidFill>
                  <a:srgbClr val="264890"/>
                </a:solidFill>
                <a:latin typeface="Calibri (Body)"/>
                <a:cs typeface="Calibri (Body)"/>
              </a:rPr>
              <a:t>iris_data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$Sepal.Width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 &lt;- 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as.numeric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(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iris_data$Sepal.Width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)</a:t>
            </a:r>
          </a:p>
          <a:p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iris_data$Petal.Length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 &lt;- 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as.numeric</a:t>
            </a:r>
            <a:r>
              <a:rPr lang="en-US" dirty="0">
                <a:solidFill>
                  <a:srgbClr val="264890"/>
                </a:solidFill>
                <a:latin typeface="Calibri (Body)"/>
                <a:cs typeface="Calibri (Body)"/>
              </a:rPr>
              <a:t>(</a:t>
            </a:r>
            <a:r>
              <a:rPr lang="en-US" dirty="0" err="1">
                <a:solidFill>
                  <a:srgbClr val="264890"/>
                </a:solidFill>
                <a:latin typeface="Calibri (Body)"/>
                <a:cs typeface="Calibri (Body)"/>
              </a:rPr>
              <a:t>iris_data$Petal.Length</a:t>
            </a:r>
            <a:r>
              <a:rPr lang="en-US" dirty="0" smtClean="0">
                <a:solidFill>
                  <a:srgbClr val="264890"/>
                </a:solidFill>
                <a:latin typeface="Calibri (Body)"/>
                <a:cs typeface="Calibri (Body)"/>
              </a:rPr>
              <a:t>)</a:t>
            </a:r>
            <a:endParaRPr lang="en-US" dirty="0">
              <a:solidFill>
                <a:srgbClr val="264890"/>
              </a:solidFill>
              <a:latin typeface="Calibri (Body)"/>
              <a:cs typeface="Calibri (Body)"/>
            </a:endParaRPr>
          </a:p>
        </p:txBody>
      </p:sp>
    </p:spTree>
    <p:extLst>
      <p:ext uri="{BB962C8B-B14F-4D97-AF65-F5344CB8AC3E}">
        <p14:creationId xmlns:p14="http://schemas.microsoft.com/office/powerpoint/2010/main" val="29664459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78824" y="6723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fr-CA" dirty="0" err="1" smtClean="0"/>
              <a:t>Create</a:t>
            </a:r>
            <a:r>
              <a:rPr lang="fr-CA" dirty="0" smtClean="0"/>
              <a:t> an R </a:t>
            </a:r>
            <a:r>
              <a:rPr lang="fr-CA" dirty="0" err="1" smtClean="0"/>
              <a:t>project</a:t>
            </a:r>
            <a:r>
              <a:rPr lang="fr-CA" dirty="0" smtClean="0"/>
              <a:t> in </a:t>
            </a:r>
            <a:r>
              <a:rPr lang="fr-CA" dirty="0" err="1" smtClean="0"/>
              <a:t>RStudio</a:t>
            </a:r>
            <a:endParaRPr lang="fr-CA" dirty="0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In R Studio, select </a:t>
            </a:r>
            <a:r>
              <a:rPr lang="fr-CA" dirty="0" err="1" smtClean="0"/>
              <a:t>create</a:t>
            </a:r>
            <a:r>
              <a:rPr lang="fr-CA" dirty="0" smtClean="0"/>
              <a:t> </a:t>
            </a:r>
            <a:r>
              <a:rPr lang="fr-CA" dirty="0" err="1" smtClean="0"/>
              <a:t>project</a:t>
            </a:r>
            <a:r>
              <a:rPr lang="fr-CA" dirty="0" smtClean="0"/>
              <a:t> </a:t>
            </a:r>
            <a:r>
              <a:rPr lang="fr-CA" dirty="0" err="1" smtClean="0"/>
              <a:t>from</a:t>
            </a:r>
            <a:r>
              <a:rPr lang="fr-CA" dirty="0" smtClean="0"/>
              <a:t> the </a:t>
            </a:r>
            <a:r>
              <a:rPr lang="fr-CA" dirty="0" err="1" smtClean="0"/>
              <a:t>project</a:t>
            </a:r>
            <a:r>
              <a:rPr lang="fr-CA" dirty="0" smtClean="0"/>
              <a:t> menu (top right corner)</a:t>
            </a:r>
          </a:p>
        </p:txBody>
      </p:sp>
      <p:pic>
        <p:nvPicPr>
          <p:cNvPr id="11" name="Picture 10" descr="Screen Shot 2013-01-23 at 4.11.3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87749" y="3748186"/>
            <a:ext cx="4177826" cy="2361380"/>
          </a:xfrm>
          <a:prstGeom prst="rect">
            <a:avLst/>
          </a:prstGeom>
        </p:spPr>
      </p:pic>
      <p:pic>
        <p:nvPicPr>
          <p:cNvPr id="2" name="Picture 1" descr="Screen Shot 2013-01-23 at 4.03.37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225" y="3748186"/>
            <a:ext cx="4018695" cy="2511685"/>
          </a:xfrm>
          <a:prstGeom prst="rect">
            <a:avLst/>
          </a:prstGeom>
        </p:spPr>
      </p:pic>
      <p:sp>
        <p:nvSpPr>
          <p:cNvPr id="4" name="Left Arrow 3"/>
          <p:cNvSpPr/>
          <p:nvPr/>
        </p:nvSpPr>
        <p:spPr>
          <a:xfrm rot="11172473">
            <a:off x="4395909" y="3748186"/>
            <a:ext cx="2449871" cy="303161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</p:spTree>
    <p:extLst>
      <p:ext uri="{BB962C8B-B14F-4D97-AF65-F5344CB8AC3E}">
        <p14:creationId xmlns:p14="http://schemas.microsoft.com/office/powerpoint/2010/main" val="36119080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78824" y="6723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smtClean="0"/>
              <a:t>Create an R project</a:t>
            </a:r>
            <a:endParaRPr lang="fr-CA"/>
          </a:p>
        </p:txBody>
      </p:sp>
      <p:sp>
        <p:nvSpPr>
          <p:cNvPr id="10" name="Content Placeholder 9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fr-CA" dirty="0" smtClean="0"/>
              <a:t>In the </a:t>
            </a:r>
            <a:r>
              <a:rPr lang="fr-CA" dirty="0" err="1" smtClean="0"/>
              <a:t>existing</a:t>
            </a:r>
            <a:r>
              <a:rPr lang="fr-CA" dirty="0" smtClean="0"/>
              <a:t> directory (</a:t>
            </a:r>
            <a:r>
              <a:rPr lang="fr-CA" dirty="0" err="1" smtClean="0"/>
              <a:t>folder</a:t>
            </a:r>
            <a:r>
              <a:rPr lang="fr-CA" dirty="0" smtClean="0"/>
              <a:t>) </a:t>
            </a:r>
            <a:r>
              <a:rPr lang="fr-CA" dirty="0" err="1" smtClean="0"/>
              <a:t>that</a:t>
            </a:r>
            <a:r>
              <a:rPr lang="fr-CA" dirty="0" smtClean="0"/>
              <a:t> </a:t>
            </a:r>
            <a:r>
              <a:rPr lang="fr-CA" dirty="0" err="1" smtClean="0"/>
              <a:t>you</a:t>
            </a:r>
            <a:r>
              <a:rPr lang="fr-CA" dirty="0" smtClean="0"/>
              <a:t> have </a:t>
            </a:r>
            <a:r>
              <a:rPr lang="fr-CA" dirty="0" err="1" smtClean="0"/>
              <a:t>created</a:t>
            </a:r>
            <a:r>
              <a:rPr lang="fr-CA" dirty="0" smtClean="0"/>
              <a:t> or </a:t>
            </a:r>
            <a:r>
              <a:rPr lang="fr-CA" dirty="0" err="1" smtClean="0"/>
              <a:t>downloaded</a:t>
            </a:r>
            <a:endParaRPr lang="fr-CA" dirty="0" smtClean="0"/>
          </a:p>
        </p:txBody>
      </p:sp>
      <p:pic>
        <p:nvPicPr>
          <p:cNvPr id="3" name="Picture 2" descr="Screen Shot 2013-01-23 at 4.14.12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771" y="3363570"/>
            <a:ext cx="3690061" cy="2646516"/>
          </a:xfrm>
          <a:prstGeom prst="rect">
            <a:avLst/>
          </a:prstGeom>
        </p:spPr>
      </p:pic>
      <p:pic>
        <p:nvPicPr>
          <p:cNvPr id="4" name="Picture 3" descr="Screen Shot 2013-01-23 at 4.15.12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06096" y="3255640"/>
            <a:ext cx="3469388" cy="24704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764763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 current project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77497" y="1417639"/>
            <a:ext cx="4695593" cy="3675062"/>
          </a:xfrm>
        </p:spPr>
      </p:pic>
      <p:sp>
        <p:nvSpPr>
          <p:cNvPr id="5" name="Left Arrow 4"/>
          <p:cNvSpPr/>
          <p:nvPr/>
        </p:nvSpPr>
        <p:spPr>
          <a:xfrm rot="11172473">
            <a:off x="5273012" y="1385986"/>
            <a:ext cx="2449871" cy="303161"/>
          </a:xfrm>
          <a:prstGeom prst="left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CA"/>
          </a:p>
        </p:txBody>
      </p:sp>
      <p:sp>
        <p:nvSpPr>
          <p:cNvPr id="6" name="Rectangle 3"/>
          <p:cNvSpPr>
            <a:spLocks noChangeArrowheads="1"/>
          </p:cNvSpPr>
          <p:nvPr/>
        </p:nvSpPr>
        <p:spPr bwMode="auto">
          <a:xfrm>
            <a:off x="402823" y="1537566"/>
            <a:ext cx="1914525" cy="828675"/>
          </a:xfrm>
          <a:prstGeom prst="rect">
            <a:avLst/>
          </a:prstGeom>
          <a:solidFill>
            <a:srgbClr val="E6E6FF"/>
          </a:solidFill>
          <a:ln w="25560">
            <a:solidFill>
              <a:srgbClr val="8080C0"/>
            </a:solidFill>
            <a:miter lim="800000"/>
            <a:headEnd/>
            <a:tailEnd/>
          </a:ln>
        </p:spPr>
        <p:txBody>
          <a:bodyPr lIns="152280" tIns="152280" rIns="152280" bIns="152280"/>
          <a:lstStyle>
            <a:lvl1pPr>
              <a:spcBef>
                <a:spcPts val="925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</a:tabLst>
              <a:defRPr sz="2800">
                <a:solidFill>
                  <a:srgbClr val="000000"/>
                </a:solidFill>
                <a:latin typeface="Arial" charset="0"/>
                <a:ea typeface="ヒラギノ角ゴ ProN W3" charset="-128"/>
              </a:defRPr>
            </a:lvl1pPr>
            <a:lvl2pPr>
              <a:spcBef>
                <a:spcPts val="925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</a:tabLst>
              <a:defRPr sz="2800">
                <a:solidFill>
                  <a:srgbClr val="000000"/>
                </a:solidFill>
                <a:latin typeface="Arial" charset="0"/>
                <a:ea typeface="ヒラギノ角ゴ ProN W3" charset="-128"/>
              </a:defRPr>
            </a:lvl2pPr>
            <a:lvl3pPr>
              <a:spcBef>
                <a:spcPts val="925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</a:tabLst>
              <a:defRPr sz="2800">
                <a:solidFill>
                  <a:srgbClr val="000000"/>
                </a:solidFill>
                <a:latin typeface="Arial" charset="0"/>
                <a:ea typeface="ヒラギノ角ゴ ProN W3" charset="-128"/>
              </a:defRPr>
            </a:lvl3pPr>
            <a:lvl4pPr>
              <a:spcBef>
                <a:spcPts val="925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</a:tabLst>
              <a:defRPr sz="2800">
                <a:solidFill>
                  <a:srgbClr val="000000"/>
                </a:solidFill>
                <a:latin typeface="Arial" charset="0"/>
                <a:ea typeface="ヒラギノ角ゴ ProN W3" charset="-128"/>
              </a:defRPr>
            </a:lvl4pPr>
            <a:lvl5pPr>
              <a:spcBef>
                <a:spcPts val="925"/>
              </a:spcBef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</a:tabLst>
              <a:defRPr sz="2800">
                <a:solidFill>
                  <a:srgbClr val="000000"/>
                </a:solidFill>
                <a:latin typeface="Arial" charset="0"/>
                <a:ea typeface="ヒラギノ角ゴ ProN W3" charset="-128"/>
              </a:defRPr>
            </a:lvl5pPr>
            <a:lvl6pPr marL="2514600" indent="-228600" defTabSz="449263" eaLnBrk="0" fontAlgn="base" hangingPunct="0">
              <a:spcBef>
                <a:spcPts val="92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</a:tabLst>
              <a:defRPr sz="2800">
                <a:solidFill>
                  <a:srgbClr val="000000"/>
                </a:solidFill>
                <a:latin typeface="Arial" charset="0"/>
                <a:ea typeface="ヒラギノ角ゴ ProN W3" charset="-128"/>
              </a:defRPr>
            </a:lvl6pPr>
            <a:lvl7pPr marL="2971800" indent="-228600" defTabSz="449263" eaLnBrk="0" fontAlgn="base" hangingPunct="0">
              <a:spcBef>
                <a:spcPts val="92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</a:tabLst>
              <a:defRPr sz="2800">
                <a:solidFill>
                  <a:srgbClr val="000000"/>
                </a:solidFill>
                <a:latin typeface="Arial" charset="0"/>
                <a:ea typeface="ヒラギノ角ゴ ProN W3" charset="-128"/>
              </a:defRPr>
            </a:lvl7pPr>
            <a:lvl8pPr marL="3429000" indent="-228600" defTabSz="449263" eaLnBrk="0" fontAlgn="base" hangingPunct="0">
              <a:spcBef>
                <a:spcPts val="92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</a:tabLst>
              <a:defRPr sz="2800">
                <a:solidFill>
                  <a:srgbClr val="000000"/>
                </a:solidFill>
                <a:latin typeface="Arial" charset="0"/>
                <a:ea typeface="ヒラギノ角ゴ ProN W3" charset="-128"/>
              </a:defRPr>
            </a:lvl8pPr>
            <a:lvl9pPr marL="3886200" indent="-228600" defTabSz="449263" eaLnBrk="0" fontAlgn="base" hangingPunct="0">
              <a:spcBef>
                <a:spcPts val="925"/>
              </a:spcBef>
              <a:spcAft>
                <a:spcPct val="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  <a:tab pos="4941888" algn="l"/>
                <a:tab pos="5391150" algn="l"/>
                <a:tab pos="5840413" algn="l"/>
                <a:tab pos="6289675" algn="l"/>
                <a:tab pos="6738938" algn="l"/>
                <a:tab pos="7188200" algn="l"/>
                <a:tab pos="7637463" algn="l"/>
                <a:tab pos="8086725" algn="l"/>
              </a:tabLst>
              <a:defRPr sz="2800">
                <a:solidFill>
                  <a:srgbClr val="000000"/>
                </a:solidFill>
                <a:latin typeface="Arial" charset="0"/>
                <a:ea typeface="ヒラギノ角ゴ ProN W3" charset="-128"/>
              </a:defRPr>
            </a:lvl9pPr>
          </a:lstStyle>
          <a:p>
            <a:pPr>
              <a:spcBef>
                <a:spcPts val="600"/>
              </a:spcBef>
              <a:buClrTx/>
            </a:pPr>
            <a:r>
              <a:rPr lang="en-US" altLang="en-US" sz="3200" dirty="0" err="1">
                <a:solidFill>
                  <a:srgbClr val="000080"/>
                </a:solidFill>
              </a:rPr>
              <a:t>getwd</a:t>
            </a:r>
            <a:r>
              <a:rPr lang="en-US" altLang="en-US" sz="3200" dirty="0">
                <a:solidFill>
                  <a:srgbClr val="000080"/>
                </a:solidFill>
              </a:rPr>
              <a:t>()</a:t>
            </a:r>
          </a:p>
        </p:txBody>
      </p:sp>
      <p:sp>
        <p:nvSpPr>
          <p:cNvPr id="7" name="Rectangle 5"/>
          <p:cNvSpPr>
            <a:spLocks noChangeArrowheads="1"/>
          </p:cNvSpPr>
          <p:nvPr/>
        </p:nvSpPr>
        <p:spPr bwMode="auto">
          <a:xfrm>
            <a:off x="402822" y="2486168"/>
            <a:ext cx="4766077" cy="1933431"/>
          </a:xfrm>
          <a:prstGeom prst="rect">
            <a:avLst/>
          </a:prstGeom>
          <a:solidFill>
            <a:srgbClr val="E6E6E6"/>
          </a:solidFill>
          <a:ln w="25560">
            <a:solidFill>
              <a:srgbClr val="408040"/>
            </a:solidFill>
            <a:prstDash val="sysDot"/>
            <a:miter lim="800000"/>
            <a:headEnd/>
            <a:tailEnd/>
          </a:ln>
        </p:spPr>
        <p:txBody>
          <a:bodyPr lIns="152280" tIns="152280" rIns="152280" bIns="152280"/>
          <a:lstStyle>
            <a:lvl1pPr>
              <a:lnSpc>
                <a:spcPct val="93000"/>
              </a:lnSpc>
              <a:spcAft>
                <a:spcPts val="1425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 sz="3200">
                <a:solidFill>
                  <a:srgbClr val="000000"/>
                </a:solidFill>
                <a:latin typeface="Arial" charset="0"/>
                <a:ea typeface="Geneva" charset="0"/>
                <a:cs typeface="WenQuanYi Micro Hei" charset="0"/>
              </a:defRPr>
            </a:lvl1pPr>
            <a:lvl2pPr>
              <a:lnSpc>
                <a:spcPct val="93000"/>
              </a:lnSpc>
              <a:spcAft>
                <a:spcPts val="1138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 sz="2800">
                <a:solidFill>
                  <a:srgbClr val="000000"/>
                </a:solidFill>
                <a:latin typeface="Arial" charset="0"/>
                <a:ea typeface="Geneva" charset="0"/>
                <a:cs typeface="WenQuanYi Micro Hei" charset="0"/>
              </a:defRPr>
            </a:lvl2pPr>
            <a:lvl3pPr>
              <a:lnSpc>
                <a:spcPct val="93000"/>
              </a:lnSpc>
              <a:spcAft>
                <a:spcPts val="850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 sz="2400">
                <a:solidFill>
                  <a:srgbClr val="000000"/>
                </a:solidFill>
                <a:latin typeface="Arial" charset="0"/>
                <a:ea typeface="Geneva" charset="0"/>
                <a:cs typeface="WenQuanYi Micro Hei" charset="0"/>
              </a:defRPr>
            </a:lvl3pPr>
            <a:lvl4pPr>
              <a:lnSpc>
                <a:spcPct val="93000"/>
              </a:lnSpc>
              <a:spcAft>
                <a:spcPts val="575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 sz="2000">
                <a:solidFill>
                  <a:srgbClr val="000000"/>
                </a:solidFill>
                <a:latin typeface="Arial" charset="0"/>
                <a:ea typeface="Geneva" charset="0"/>
                <a:cs typeface="WenQuanYi Micro Hei" charset="0"/>
              </a:defRPr>
            </a:lvl4pPr>
            <a:lvl5pPr>
              <a:lnSpc>
                <a:spcPct val="93000"/>
              </a:lnSpc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 sz="2000">
                <a:solidFill>
                  <a:srgbClr val="000000"/>
                </a:solidFill>
                <a:latin typeface="Arial" charset="0"/>
                <a:ea typeface="Geneva" charset="0"/>
                <a:cs typeface="WenQuanYi Micro Hei" charset="0"/>
              </a:defRPr>
            </a:lvl5pPr>
            <a:lvl6pPr marL="25146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 sz="2000">
                <a:solidFill>
                  <a:srgbClr val="000000"/>
                </a:solidFill>
                <a:latin typeface="Arial" charset="0"/>
                <a:ea typeface="Geneva" charset="0"/>
                <a:cs typeface="WenQuanYi Micro Hei" charset="0"/>
              </a:defRPr>
            </a:lvl6pPr>
            <a:lvl7pPr marL="29718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 sz="2000">
                <a:solidFill>
                  <a:srgbClr val="000000"/>
                </a:solidFill>
                <a:latin typeface="Arial" charset="0"/>
                <a:ea typeface="Geneva" charset="0"/>
                <a:cs typeface="WenQuanYi Micro Hei" charset="0"/>
              </a:defRPr>
            </a:lvl7pPr>
            <a:lvl8pPr marL="34290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 sz="2000">
                <a:solidFill>
                  <a:srgbClr val="000000"/>
                </a:solidFill>
                <a:latin typeface="Arial" charset="0"/>
                <a:ea typeface="Geneva" charset="0"/>
                <a:cs typeface="WenQuanYi Micro Hei" charset="0"/>
              </a:defRPr>
            </a:lvl8pPr>
            <a:lvl9pPr marL="3886200" indent="-228600" defTabSz="449263" eaLnBrk="0" fontAlgn="base" hangingPunct="0">
              <a:lnSpc>
                <a:spcPct val="93000"/>
              </a:lnSpc>
              <a:spcBef>
                <a:spcPct val="0"/>
              </a:spcBef>
              <a:spcAft>
                <a:spcPts val="288"/>
              </a:spcAft>
              <a:buClr>
                <a:srgbClr val="000000"/>
              </a:buClr>
              <a:buSzPct val="100000"/>
              <a:buFont typeface="Times New Roman" charset="0"/>
              <a:tabLst>
                <a:tab pos="449263" algn="l"/>
                <a:tab pos="898525" algn="l"/>
                <a:tab pos="1347788" algn="l"/>
                <a:tab pos="1797050" algn="l"/>
                <a:tab pos="2246313" algn="l"/>
                <a:tab pos="2695575" algn="l"/>
                <a:tab pos="3144838" algn="l"/>
                <a:tab pos="3594100" algn="l"/>
                <a:tab pos="4043363" algn="l"/>
                <a:tab pos="4492625" algn="l"/>
              </a:tabLst>
              <a:defRPr sz="2000">
                <a:solidFill>
                  <a:srgbClr val="000000"/>
                </a:solidFill>
                <a:latin typeface="Arial" charset="0"/>
                <a:ea typeface="Geneva" charset="0"/>
                <a:cs typeface="WenQuanYi Micro Hei" charset="0"/>
              </a:defRPr>
            </a:lvl9pPr>
          </a:lstStyle>
          <a:p>
            <a:pPr>
              <a:lnSpc>
                <a:spcPct val="100000"/>
              </a:lnSpc>
              <a:spcAft>
                <a:spcPct val="0"/>
              </a:spcAft>
              <a:buClrTx/>
            </a:pPr>
            <a:r>
              <a:rPr lang="en-US" altLang="en-US" dirty="0">
                <a:ea typeface="ＭＳ Ｐゴシック" charset="-128"/>
              </a:rPr>
              <a:t>[1</a:t>
            </a:r>
            <a:r>
              <a:rPr lang="en-US" altLang="en-US">
                <a:ea typeface="ＭＳ Ｐゴシック" charset="-128"/>
              </a:rPr>
              <a:t>]  </a:t>
            </a:r>
            <a:r>
              <a:rPr lang="en-US" altLang="en-US" smtClean="0">
                <a:ea typeface="ＭＳ Ｐゴシック" charset="-128"/>
              </a:rPr>
              <a:t>full path of working directory </a:t>
            </a:r>
            <a:r>
              <a:rPr lang="en-US" altLang="en-US" dirty="0">
                <a:ea typeface="ＭＳ Ｐゴシック" charset="-128"/>
              </a:rPr>
              <a:t>(</a:t>
            </a:r>
            <a:r>
              <a:rPr lang="en-US" altLang="en-US" dirty="0" err="1">
                <a:ea typeface="ＭＳ Ｐゴシック" charset="-128"/>
              </a:rPr>
              <a:t>eg</a:t>
            </a:r>
            <a:r>
              <a:rPr lang="en-US" altLang="en-US" dirty="0">
                <a:ea typeface="ＭＳ Ｐゴシック" charset="-128"/>
              </a:rPr>
              <a:t>. </a:t>
            </a:r>
            <a:r>
              <a:rPr lang="mr-IN" altLang="en-US" dirty="0" smtClean="0">
                <a:ea typeface="ＭＳ Ｐゴシック" charset="-128"/>
              </a:rPr>
              <a:t>…</a:t>
            </a:r>
            <a:r>
              <a:rPr lang="en-US" altLang="en-US" dirty="0" smtClean="0">
                <a:ea typeface="ＭＳ Ｐゴシック" charset="-128"/>
              </a:rPr>
              <a:t>/</a:t>
            </a:r>
            <a:r>
              <a:rPr lang="en-US" altLang="en-US" dirty="0">
                <a:ea typeface="ＭＳ Ｐゴシック" charset="-128"/>
              </a:rPr>
              <a:t>R for </a:t>
            </a:r>
            <a:r>
              <a:rPr lang="en-US" altLang="en-US" dirty="0" smtClean="0">
                <a:ea typeface="ＭＳ Ｐゴシック" charset="-128"/>
              </a:rPr>
              <a:t>biologists)</a:t>
            </a:r>
            <a:endParaRPr lang="en-US" altLang="en-US" dirty="0">
              <a:ea typeface="ＭＳ Ｐゴシック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14038675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300186"/>
            <a:ext cx="8229600" cy="1143000"/>
          </a:xfrm>
        </p:spPr>
        <p:txBody>
          <a:bodyPr>
            <a:normAutofit/>
          </a:bodyPr>
          <a:lstStyle/>
          <a:p>
            <a:r>
              <a:rPr lang="en-US" sz="5400" b="1" dirty="0" smtClean="0"/>
              <a:t>The        Scripts</a:t>
            </a:r>
            <a:endParaRPr lang="en-US" sz="5400" b="1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200" y="1944781"/>
            <a:ext cx="8088224" cy="4210992"/>
          </a:xfrm>
        </p:spPr>
        <p:txBody>
          <a:bodyPr>
            <a:noAutofit/>
          </a:bodyPr>
          <a:lstStyle/>
          <a:p>
            <a:r>
              <a:rPr lang="en-US" sz="2800" i="1" dirty="0" smtClean="0"/>
              <a:t>What is this</a:t>
            </a:r>
            <a:r>
              <a:rPr lang="en-US" sz="2800" dirty="0" smtClean="0">
                <a:latin typeface="Helvetica"/>
                <a:cs typeface="Helvetica"/>
              </a:rPr>
              <a:t>?</a:t>
            </a:r>
          </a:p>
          <a:p>
            <a:pPr lvl="1">
              <a:buFont typeface="Arial"/>
              <a:buChar char="•"/>
            </a:pPr>
            <a:r>
              <a:rPr lang="en-US" sz="2400" dirty="0" smtClean="0"/>
              <a:t>A text </a:t>
            </a:r>
            <a:r>
              <a:rPr lang="en-US" sz="2400" dirty="0"/>
              <a:t>file </a:t>
            </a:r>
            <a:r>
              <a:rPr lang="en-US" sz="2400" dirty="0" smtClean="0"/>
              <a:t>that contains </a:t>
            </a:r>
            <a:r>
              <a:rPr lang="en-US" sz="2400" dirty="0"/>
              <a:t>all the commands you will </a:t>
            </a:r>
            <a:r>
              <a:rPr lang="en-US" sz="2400" dirty="0" smtClean="0"/>
              <a:t>use</a:t>
            </a:r>
          </a:p>
          <a:p>
            <a:pPr marL="457200" lvl="1" indent="0">
              <a:buNone/>
            </a:pPr>
            <a:endParaRPr lang="en-US" dirty="0"/>
          </a:p>
          <a:p>
            <a:pPr>
              <a:lnSpc>
                <a:spcPct val="110000"/>
              </a:lnSpc>
            </a:pPr>
            <a:r>
              <a:rPr lang="en-US" sz="2800" dirty="0" smtClean="0"/>
              <a:t>Once written and </a:t>
            </a:r>
            <a:r>
              <a:rPr lang="en-US" sz="2800" i="1" dirty="0" smtClean="0"/>
              <a:t>saved</a:t>
            </a:r>
            <a:r>
              <a:rPr lang="en-US" sz="2800" dirty="0" smtClean="0"/>
              <a:t>,</a:t>
            </a:r>
            <a:r>
              <a:rPr lang="en-US" sz="2800" i="1" dirty="0" smtClean="0"/>
              <a:t> </a:t>
            </a:r>
            <a:r>
              <a:rPr lang="en-US" sz="2800" dirty="0" smtClean="0"/>
              <a:t>your script file allows you to make changes and re-run analyses </a:t>
            </a:r>
            <a:r>
              <a:rPr lang="en-US" sz="2800" dirty="0"/>
              <a:t>with minimal </a:t>
            </a:r>
            <a:r>
              <a:rPr lang="en-US" sz="2800" dirty="0" smtClean="0"/>
              <a:t>effort!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378824" y="6723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US"/>
          </a:p>
        </p:txBody>
      </p:sp>
      <p:pic>
        <p:nvPicPr>
          <p:cNvPr id="8" name="Picture 7" descr="R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6242" y="497023"/>
            <a:ext cx="946163" cy="9461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34907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/>
          <p:cNvSpPr txBox="1"/>
          <p:nvPr/>
        </p:nvSpPr>
        <p:spPr>
          <a:xfrm>
            <a:off x="5378824" y="672353"/>
            <a:ext cx="1846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fr-CA"/>
          </a:p>
        </p:txBody>
      </p:sp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CA" dirty="0" err="1" smtClean="0"/>
              <a:t>Create</a:t>
            </a:r>
            <a:r>
              <a:rPr lang="fr-CA" dirty="0" smtClean="0"/>
              <a:t> an R script</a:t>
            </a:r>
            <a:endParaRPr lang="fr-CA" dirty="0"/>
          </a:p>
        </p:txBody>
      </p:sp>
      <p:pic>
        <p:nvPicPr>
          <p:cNvPr id="2" name="Picture 1" descr="Screen Shot 2013-01-29 at 9.49.59 A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6613" y="2526464"/>
            <a:ext cx="6451600" cy="335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54558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2357</TotalTime>
  <Words>1626</Words>
  <Application>Microsoft Macintosh PowerPoint</Application>
  <PresentationFormat>On-screen Show (4:3)</PresentationFormat>
  <Paragraphs>357</Paragraphs>
  <Slides>44</Slides>
  <Notes>21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44</vt:i4>
      </vt:variant>
    </vt:vector>
  </HeadingPairs>
  <TitlesOfParts>
    <vt:vector size="55" baseType="lpstr">
      <vt:lpstr>Calibri</vt:lpstr>
      <vt:lpstr>Calibri (Body)</vt:lpstr>
      <vt:lpstr>Courier</vt:lpstr>
      <vt:lpstr>Helvetica</vt:lpstr>
      <vt:lpstr>ＭＳ Ｐゴシック</vt:lpstr>
      <vt:lpstr>Wingdings 2</vt:lpstr>
      <vt:lpstr>ヒラギノ角ゴ ProN W3</vt:lpstr>
      <vt:lpstr>Arial</vt:lpstr>
      <vt:lpstr>Times New Roman</vt:lpstr>
      <vt:lpstr>WenQuanYi Micro Hei</vt:lpstr>
      <vt:lpstr>Office Theme</vt:lpstr>
      <vt:lpstr>Projects in R-Studio and Loading Data</vt:lpstr>
      <vt:lpstr>Learning Objectives</vt:lpstr>
      <vt:lpstr>Download today’s data</vt:lpstr>
      <vt:lpstr>Create an R project</vt:lpstr>
      <vt:lpstr>Create an R project in RStudio</vt:lpstr>
      <vt:lpstr>Create an R project</vt:lpstr>
      <vt:lpstr>Check current project</vt:lpstr>
      <vt:lpstr>The        Scripts</vt:lpstr>
      <vt:lpstr>Create an R script</vt:lpstr>
      <vt:lpstr>PowerPoint Presentation</vt:lpstr>
      <vt:lpstr>PowerPoint Presentation</vt:lpstr>
      <vt:lpstr>Why use R Projects?</vt:lpstr>
      <vt:lpstr>Why use R Projects?</vt:lpstr>
      <vt:lpstr>Housekeeping</vt:lpstr>
      <vt:lpstr>Housekeeping</vt:lpstr>
      <vt:lpstr>Commenting</vt:lpstr>
      <vt:lpstr>Section Headings</vt:lpstr>
      <vt:lpstr>Working Directory</vt:lpstr>
      <vt:lpstr>Sub Directories</vt:lpstr>
      <vt:lpstr>PowerPoint Presentation</vt:lpstr>
      <vt:lpstr>PowerPoint Presentation</vt:lpstr>
      <vt:lpstr>PowerPoint Presentation</vt:lpstr>
      <vt:lpstr>PowerPoint Presentation</vt:lpstr>
      <vt:lpstr>Data exploration</vt:lpstr>
      <vt:lpstr>PowerPoint Presentation</vt:lpstr>
      <vt:lpstr>Exporting data</vt:lpstr>
      <vt:lpstr>Preparing data for R</vt:lpstr>
      <vt:lpstr>Prep data for R</vt:lpstr>
      <vt:lpstr>Prep data for R</vt:lpstr>
      <vt:lpstr>Prep data for R</vt:lpstr>
      <vt:lpstr>Prep data for R</vt:lpstr>
      <vt:lpstr>Prep data for R</vt:lpstr>
      <vt:lpstr>Use your  data</vt:lpstr>
      <vt:lpstr>PowerPoint Presentation</vt:lpstr>
      <vt:lpstr>PowerPoint Presentation</vt:lpstr>
      <vt:lpstr>Fixing CO2_broken.csv</vt:lpstr>
      <vt:lpstr>Broken data</vt:lpstr>
      <vt:lpstr>Broken data</vt:lpstr>
      <vt:lpstr>Broken data</vt:lpstr>
      <vt:lpstr>Broken data</vt:lpstr>
      <vt:lpstr>PowerPoint Presentation</vt:lpstr>
      <vt:lpstr>PowerPoint Presentation</vt:lpstr>
      <vt:lpstr>Broken data</vt:lpstr>
      <vt:lpstr>Broken data</vt:lpstr>
    </vt:vector>
  </TitlesOfParts>
  <Company/>
  <LinksUpToDate>false</LinksUpToDate>
  <SharedDoc>false</SharedDoc>
  <HyperlinksChanged>false</HyperlinksChanged>
  <AppVersion>15.0041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Office 2004 Test Drive User</dc:creator>
  <cp:lastModifiedBy>Low-Decarie, Etienne</cp:lastModifiedBy>
  <cp:revision>283</cp:revision>
  <dcterms:created xsi:type="dcterms:W3CDTF">2013-03-21T21:15:34Z</dcterms:created>
  <dcterms:modified xsi:type="dcterms:W3CDTF">2018-01-07T14:55:42Z</dcterms:modified>
</cp:coreProperties>
</file>

<file path=docProps/thumbnail.jpeg>
</file>